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335" r:id="rId2"/>
    <p:sldId id="328" r:id="rId3"/>
    <p:sldId id="263" r:id="rId4"/>
    <p:sldId id="281" r:id="rId5"/>
    <p:sldId id="330" r:id="rId6"/>
    <p:sldId id="351" r:id="rId7"/>
    <p:sldId id="331" r:id="rId8"/>
    <p:sldId id="282" r:id="rId9"/>
    <p:sldId id="302" r:id="rId10"/>
    <p:sldId id="273" r:id="rId11"/>
    <p:sldId id="332" r:id="rId12"/>
    <p:sldId id="274" r:id="rId13"/>
    <p:sldId id="333" r:id="rId14"/>
    <p:sldId id="344" r:id="rId15"/>
    <p:sldId id="286" r:id="rId16"/>
    <p:sldId id="345" r:id="rId17"/>
    <p:sldId id="350" r:id="rId18"/>
    <p:sldId id="347" r:id="rId19"/>
    <p:sldId id="348" r:id="rId20"/>
    <p:sldId id="349" r:id="rId21"/>
    <p:sldId id="338" r:id="rId22"/>
  </p:sldIdLst>
  <p:sldSz cx="12192000" cy="6858000"/>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F3633"/>
    <a:srgbClr val="FB2F2F"/>
    <a:srgbClr val="C00000"/>
    <a:srgbClr val="0D849C"/>
    <a:srgbClr val="E9E9E9"/>
    <a:srgbClr val="546E7D"/>
    <a:srgbClr val="9E8F7A"/>
    <a:srgbClr val="6A656C"/>
    <a:srgbClr val="70625F"/>
    <a:srgbClr val="7B829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748" autoAdjust="0"/>
    <p:restoredTop sz="94660"/>
  </p:normalViewPr>
  <p:slideViewPr>
    <p:cSldViewPr>
      <p:cViewPr varScale="1">
        <p:scale>
          <a:sx n="84" d="100"/>
          <a:sy n="84" d="100"/>
        </p:scale>
        <p:origin x="-384" y="-78"/>
      </p:cViewPr>
      <p:guideLst>
        <p:guide orient="horz" pos="2903"/>
        <p:guide orient="horz" pos="2205"/>
        <p:guide pos="5096"/>
        <p:guide pos="3851"/>
      </p:guideLst>
    </p:cSldViewPr>
  </p:slideViewPr>
  <p:notesTextViewPr>
    <p:cViewPr>
      <p:scale>
        <a:sx n="3" d="2"/>
        <a:sy n="3" d="2"/>
      </p:scale>
      <p:origin x="0" y="0"/>
    </p:cViewPr>
  </p:notesTextViewPr>
  <p:sorterViewPr>
    <p:cViewPr>
      <p:scale>
        <a:sx n="125" d="100"/>
        <a:sy n="125" d="100"/>
      </p:scale>
      <p:origin x="0" y="352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5DC14-799A-4311-ABE8-B7F6F17282D9}" type="datetimeFigureOut">
              <a:rPr lang="zh-CN" altLang="en-US" smtClean="0"/>
              <a:pPr/>
              <a:t>2018/1/24</a:t>
            </a:fld>
            <a:endParaRPr lang="zh-CN" altLang="en-US"/>
          </a:p>
        </p:txBody>
      </p:sp>
      <p:sp>
        <p:nvSpPr>
          <p:cNvPr id="4" name="幻灯片图像占位符 3"/>
          <p:cNvSpPr>
            <a:spLocks noGrp="1" noRot="1" noChangeAspect="1"/>
          </p:cNvSpPr>
          <p:nvPr>
            <p:ph type="sldImg" idx="2"/>
          </p:nvPr>
        </p:nvSpPr>
        <p:spPr>
          <a:xfrm>
            <a:off x="685530" y="1143000"/>
            <a:ext cx="54869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9F2BE-DE9F-4B8C-AB04-BD0998E5439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29F2BE-DE9F-4B8C-AB04-BD0998E5439B}"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9F2BE-DE9F-4B8C-AB04-BD0998E5439B}"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29F2BE-DE9F-4B8C-AB04-BD0998E5439B}"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9F2BE-DE9F-4B8C-AB04-BD0998E5439B}"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29F2BE-DE9F-4B8C-AB04-BD0998E5439B}"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9F2BE-DE9F-4B8C-AB04-BD0998E5439B}"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9F2BE-DE9F-4B8C-AB04-BD0998E5439B}"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9F2BE-DE9F-4B8C-AB04-BD0998E5439B}"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9F2BE-DE9F-4B8C-AB04-BD0998E5439B}"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9F2BE-DE9F-4B8C-AB04-BD0998E5439B}"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9F2BE-DE9F-4B8C-AB04-BD0998E5439B}"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29F2BE-DE9F-4B8C-AB04-BD0998E5439B}"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9F2BE-DE9F-4B8C-AB04-BD0998E5439B}"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pPr/>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9F2BE-DE9F-4B8C-AB04-BD0998E5439B}"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9F2BE-DE9F-4B8C-AB04-BD0998E5439B}"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29F2BE-DE9F-4B8C-AB04-BD0998E5439B}"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9F2BE-DE9F-4B8C-AB04-BD0998E5439B}"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29F2BE-DE9F-4B8C-AB04-BD0998E5439B}"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9F2BE-DE9F-4B8C-AB04-BD0998E5439B}"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9F2BE-DE9F-4B8C-AB04-BD0998E5439B}"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90" y="2130427"/>
            <a:ext cx="1036422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980" y="3886200"/>
            <a:ext cx="85352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070" y="274640"/>
            <a:ext cx="274347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61" y="274640"/>
            <a:ext cx="802719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第一节">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414" y="0"/>
            <a:ext cx="12182371" cy="68580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第一节">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414" y="0"/>
            <a:ext cx="12182371" cy="6858000"/>
          </a:xfrm>
          <a:prstGeom prst="rect">
            <a:avLst/>
          </a:prstGeom>
        </p:spPr>
      </p:pic>
      <p:grpSp>
        <p:nvGrpSpPr>
          <p:cNvPr id="51" name="组合 50"/>
          <p:cNvGrpSpPr/>
          <p:nvPr userDrawn="1"/>
        </p:nvGrpSpPr>
        <p:grpSpPr>
          <a:xfrm>
            <a:off x="811620" y="451392"/>
            <a:ext cx="168430" cy="168392"/>
            <a:chOff x="304800" y="673100"/>
            <a:chExt cx="4000500" cy="4000500"/>
          </a:xfrm>
          <a:effectLst>
            <a:outerShdw blurRad="444500" dist="254000" dir="8100000" algn="tr" rotWithShape="0">
              <a:prstClr val="black">
                <a:alpha val="24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schemeClr val="tx1"/>
                </a:solidFill>
                <a:ea typeface="微软雅黑" panose="020B0503020204020204" pitchFamily="34" charset="-122"/>
              </a:endParaRPr>
            </a:p>
          </p:txBody>
        </p:sp>
        <p:sp>
          <p:nvSpPr>
            <p:cNvPr id="53" name="椭圆 52"/>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ea typeface="微软雅黑" panose="020B0503020204020204" pitchFamily="34" charset="-122"/>
              </a:endParaRPr>
            </a:p>
          </p:txBody>
        </p:sp>
      </p:grpSp>
      <p:grpSp>
        <p:nvGrpSpPr>
          <p:cNvPr id="54" name="组合 53"/>
          <p:cNvGrpSpPr/>
          <p:nvPr userDrawn="1"/>
        </p:nvGrpSpPr>
        <p:grpSpPr>
          <a:xfrm>
            <a:off x="948608" y="618587"/>
            <a:ext cx="109723" cy="109699"/>
            <a:chOff x="304800" y="673100"/>
            <a:chExt cx="4000500" cy="4000500"/>
          </a:xfrm>
          <a:effectLst>
            <a:outerShdw blurRad="444500" dist="254000" dir="8100000" algn="tr" rotWithShape="0">
              <a:prstClr val="black">
                <a:alpha val="24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schemeClr val="tx1"/>
                </a:solidFill>
                <a:ea typeface="微软雅黑" panose="020B0503020204020204" pitchFamily="34" charset="-122"/>
              </a:endParaRPr>
            </a:p>
          </p:txBody>
        </p:sp>
        <p:sp>
          <p:nvSpPr>
            <p:cNvPr id="56" name="椭圆 55"/>
            <p:cNvSpPr/>
            <p:nvPr/>
          </p:nvSpPr>
          <p:spPr>
            <a:xfrm>
              <a:off x="392109" y="760409"/>
              <a:ext cx="3825870" cy="382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ea typeface="微软雅黑" panose="020B0503020204020204" pitchFamily="34" charset="-122"/>
              </a:endParaRPr>
            </a:p>
          </p:txBody>
        </p:sp>
      </p:grpSp>
      <p:grpSp>
        <p:nvGrpSpPr>
          <p:cNvPr id="57" name="组合 56"/>
          <p:cNvGrpSpPr/>
          <p:nvPr userDrawn="1"/>
        </p:nvGrpSpPr>
        <p:grpSpPr>
          <a:xfrm>
            <a:off x="406667" y="462607"/>
            <a:ext cx="498858" cy="498744"/>
            <a:chOff x="304800" y="673100"/>
            <a:chExt cx="4000500" cy="4000500"/>
          </a:xfrm>
          <a:effectLst>
            <a:outerShdw blurRad="444500" dist="254000" dir="8100000" algn="tr" rotWithShape="0">
              <a:prstClr val="black">
                <a:alpha val="24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schemeClr val="tx1"/>
                </a:solidFill>
                <a:ea typeface="微软雅黑" panose="020B0503020204020204" pitchFamily="34" charset="-122"/>
              </a:endParaRPr>
            </a:p>
          </p:txBody>
        </p:sp>
        <p:sp>
          <p:nvSpPr>
            <p:cNvPr id="61" name="椭圆 60"/>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ea typeface="微软雅黑" panose="020B0503020204020204" pitchFamily="34" charset="-122"/>
              </a:endParaRPr>
            </a:p>
          </p:txBody>
        </p:sp>
      </p:grpSp>
      <p:cxnSp>
        <p:nvCxnSpPr>
          <p:cNvPr id="13" name="直接连接符 12"/>
          <p:cNvCxnSpPr/>
          <p:nvPr userDrawn="1"/>
        </p:nvCxnSpPr>
        <p:spPr>
          <a:xfrm>
            <a:off x="1196734" y="811379"/>
            <a:ext cx="10996467"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userDrawn="1"/>
        </p:nvGrpSpPr>
        <p:grpSpPr bwMode="auto">
          <a:xfrm>
            <a:off x="8006334" y="8449"/>
            <a:ext cx="1440180" cy="763725"/>
            <a:chOff x="5376344" y="702337"/>
            <a:chExt cx="1439313" cy="839851"/>
          </a:xfrm>
        </p:grpSpPr>
        <p:sp>
          <p:nvSpPr>
            <p:cNvPr id="17" name="文本框 15"/>
            <p:cNvSpPr txBox="1">
              <a:spLocks noChangeArrowheads="1"/>
            </p:cNvSpPr>
            <p:nvPr/>
          </p:nvSpPr>
          <p:spPr bwMode="auto">
            <a:xfrm>
              <a:off x="5501937" y="702337"/>
              <a:ext cx="1188121" cy="735538"/>
            </a:xfrm>
            <a:prstGeom prst="rect">
              <a:avLst/>
            </a:prstGeom>
            <a:noFill/>
            <a:ln w="9525">
              <a:noFill/>
              <a:miter lim="800000"/>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2665" b="1" spc="50" dirty="0">
                  <a:ln w="11430"/>
                  <a:solidFill>
                    <a:srgbClr val="FF0000"/>
                  </a:solidFill>
                  <a:effectLst>
                    <a:outerShdw blurRad="76200" dist="50800" dir="5400000" algn="tl" rotWithShape="0">
                      <a:srgbClr val="000000">
                        <a:alpha val="65000"/>
                      </a:srgbClr>
                    </a:outerShdw>
                  </a:effectLst>
                  <a:latin typeface="Impact" panose="020B0806030902050204" pitchFamily="34" charset="0"/>
                </a:rPr>
                <a:t>LOGO</a:t>
              </a:r>
              <a:endParaRPr lang="zh-CN" altLang="en-US" sz="2665" b="1" spc="50" dirty="0">
                <a:ln w="11430"/>
                <a:solidFill>
                  <a:srgbClr val="FF0000"/>
                </a:solidFill>
                <a:effectLst>
                  <a:outerShdw blurRad="76200" dist="50800" dir="5400000" algn="tl" rotWithShape="0">
                    <a:srgbClr val="000000">
                      <a:alpha val="65000"/>
                    </a:srgbClr>
                  </a:outerShdw>
                </a:effectLst>
                <a:latin typeface="Impact" panose="020B0806030902050204" pitchFamily="34" charset="0"/>
              </a:endParaRPr>
            </a:p>
          </p:txBody>
        </p:sp>
        <p:sp>
          <p:nvSpPr>
            <p:cNvPr id="18" name="文本框 2"/>
            <p:cNvSpPr txBox="1"/>
            <p:nvPr/>
          </p:nvSpPr>
          <p:spPr>
            <a:xfrm>
              <a:off x="5376344" y="1154634"/>
              <a:ext cx="1439313" cy="38755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685165" fontAlgn="auto">
                <a:spcBef>
                  <a:spcPts val="0"/>
                </a:spcBef>
                <a:spcAft>
                  <a:spcPts val="0"/>
                </a:spcAft>
                <a:defRPr/>
              </a:pPr>
              <a:r>
                <a:rPr lang="zh-CN" altLang="en-US" sz="1600" b="1" spc="50" dirty="0">
                  <a:ln w="11430"/>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某某</a:t>
              </a:r>
              <a:r>
                <a:rPr lang="zh-CN" altLang="en-US" sz="1600" b="1" spc="50" dirty="0" smtClean="0">
                  <a:ln w="11430"/>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科技集团</a:t>
              </a:r>
              <a:endParaRPr lang="zh-CN" altLang="en-US" sz="1600" b="1" spc="50" dirty="0">
                <a:ln w="11430"/>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61" y="1600201"/>
            <a:ext cx="5385330" cy="4525963"/>
          </a:xfrm>
        </p:spPr>
        <p:txBody>
          <a:bodyPr/>
          <a:lstStyle>
            <a:lvl1pPr>
              <a:defRPr sz="2800"/>
            </a:lvl1pPr>
            <a:lvl2pPr>
              <a:defRPr sz="2400"/>
            </a:lvl2pPr>
            <a:lvl3pPr>
              <a:defRPr sz="2000"/>
            </a:lvl3pPr>
            <a:lvl4pPr>
              <a:defRPr sz="1865"/>
            </a:lvl4pPr>
            <a:lvl5pPr>
              <a:defRPr sz="1865"/>
            </a:lvl5pPr>
            <a:lvl6pPr>
              <a:defRPr sz="1865"/>
            </a:lvl6pPr>
            <a:lvl7pPr>
              <a:defRPr sz="1865"/>
            </a:lvl7pPr>
            <a:lvl8pPr>
              <a:defRPr sz="1865"/>
            </a:lvl8pPr>
            <a:lvl9pPr>
              <a:defRPr sz="186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8210" y="1600201"/>
            <a:ext cx="5385330" cy="4525963"/>
          </a:xfrm>
        </p:spPr>
        <p:txBody>
          <a:bodyPr/>
          <a:lstStyle>
            <a:lvl1pPr>
              <a:defRPr sz="2800"/>
            </a:lvl1pPr>
            <a:lvl2pPr>
              <a:defRPr sz="2400"/>
            </a:lvl2pPr>
            <a:lvl3pPr>
              <a:defRPr sz="2000"/>
            </a:lvl3pPr>
            <a:lvl4pPr>
              <a:defRPr sz="1865"/>
            </a:lvl4pPr>
            <a:lvl5pPr>
              <a:defRPr sz="1865"/>
            </a:lvl5pPr>
            <a:lvl6pPr>
              <a:defRPr sz="1865"/>
            </a:lvl6pPr>
            <a:lvl7pPr>
              <a:defRPr sz="1865"/>
            </a:lvl7pPr>
            <a:lvl8pPr>
              <a:defRPr sz="1865"/>
            </a:lvl8pPr>
            <a:lvl9pPr>
              <a:defRPr sz="186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60" y="1535113"/>
            <a:ext cx="5387448" cy="639763"/>
          </a:xfrm>
        </p:spPr>
        <p:txBody>
          <a:bodyPr anchor="b"/>
          <a:lstStyle>
            <a:lvl1pPr marL="0" indent="0">
              <a:buNone/>
              <a:defRPr sz="2400" b="1"/>
            </a:lvl1pPr>
            <a:lvl2pPr marL="457200" indent="0">
              <a:buNone/>
              <a:defRPr sz="2000" b="1"/>
            </a:lvl2pPr>
            <a:lvl3pPr marL="914400" indent="0">
              <a:buNone/>
              <a:defRPr sz="1865"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60" y="2174875"/>
            <a:ext cx="5387448" cy="3951288"/>
          </a:xfrm>
        </p:spPr>
        <p:txBody>
          <a:bodyPr/>
          <a:lstStyle>
            <a:lvl1pPr>
              <a:defRPr sz="2400"/>
            </a:lvl1pPr>
            <a:lvl2pPr>
              <a:defRPr sz="2000"/>
            </a:lvl2pPr>
            <a:lvl3pPr>
              <a:defRPr sz="1865"/>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977" y="1535113"/>
            <a:ext cx="5389564" cy="639763"/>
          </a:xfrm>
        </p:spPr>
        <p:txBody>
          <a:bodyPr anchor="b"/>
          <a:lstStyle>
            <a:lvl1pPr marL="0" indent="0">
              <a:buNone/>
              <a:defRPr sz="2400" b="1"/>
            </a:lvl1pPr>
            <a:lvl2pPr marL="457200" indent="0">
              <a:buNone/>
              <a:defRPr sz="2000" b="1"/>
            </a:lvl2pPr>
            <a:lvl3pPr marL="914400" indent="0">
              <a:buNone/>
              <a:defRPr sz="1865"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977" y="2174875"/>
            <a:ext cx="5389564" cy="3951288"/>
          </a:xfrm>
        </p:spPr>
        <p:txBody>
          <a:bodyPr/>
          <a:lstStyle>
            <a:lvl1pPr>
              <a:defRPr sz="2400"/>
            </a:lvl1pPr>
            <a:lvl2pPr>
              <a:defRPr sz="2000"/>
            </a:lvl2pPr>
            <a:lvl3pPr>
              <a:defRPr sz="1865"/>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2018/1/24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2018/1/24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60" y="273049"/>
            <a:ext cx="4011479"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03" y="273052"/>
            <a:ext cx="68163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60" y="1435101"/>
            <a:ext cx="4011479" cy="4691063"/>
          </a:xfrm>
        </p:spPr>
        <p:txBody>
          <a:bodyPr/>
          <a:lstStyle>
            <a:lvl1pPr marL="0" indent="0">
              <a:buNone/>
              <a:defRPr sz="1465"/>
            </a:lvl1pPr>
            <a:lvl2pPr marL="457200" indent="0">
              <a:buNone/>
              <a:defRPr sz="1200"/>
            </a:lvl2pPr>
            <a:lvl3pPr marL="914400" indent="0">
              <a:buNone/>
              <a:defRPr sz="1065"/>
            </a:lvl3pPr>
            <a:lvl4pPr marL="1371600" indent="0">
              <a:buNone/>
              <a:defRPr sz="935"/>
            </a:lvl4pPr>
            <a:lvl5pPr marL="1828800" indent="0">
              <a:buNone/>
              <a:defRPr sz="935"/>
            </a:lvl5pPr>
            <a:lvl6pPr marL="2286000" indent="0">
              <a:buNone/>
              <a:defRPr sz="935"/>
            </a:lvl6pPr>
            <a:lvl7pPr marL="2743200" indent="0">
              <a:buNone/>
              <a:defRPr sz="935"/>
            </a:lvl7pPr>
            <a:lvl8pPr marL="3200400" indent="0">
              <a:buNone/>
              <a:defRPr sz="935"/>
            </a:lvl8pPr>
            <a:lvl9pPr marL="3657600" indent="0">
              <a:buNone/>
              <a:defRPr sz="935"/>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953" y="4800600"/>
            <a:ext cx="731592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953" y="612775"/>
            <a:ext cx="73159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953" y="5367337"/>
            <a:ext cx="7315920" cy="804863"/>
          </a:xfrm>
        </p:spPr>
        <p:txBody>
          <a:bodyPr/>
          <a:lstStyle>
            <a:lvl1pPr marL="0" indent="0">
              <a:buNone/>
              <a:defRPr sz="1465"/>
            </a:lvl1pPr>
            <a:lvl2pPr marL="457200" indent="0">
              <a:buNone/>
              <a:defRPr sz="1200"/>
            </a:lvl2pPr>
            <a:lvl3pPr marL="914400" indent="0">
              <a:buNone/>
              <a:defRPr sz="1065"/>
            </a:lvl3pPr>
            <a:lvl4pPr marL="1371600" indent="0">
              <a:buNone/>
              <a:defRPr sz="935"/>
            </a:lvl4pPr>
            <a:lvl5pPr marL="1828800" indent="0">
              <a:buNone/>
              <a:defRPr sz="935"/>
            </a:lvl5pPr>
            <a:lvl6pPr marL="2286000" indent="0">
              <a:buNone/>
              <a:defRPr sz="935"/>
            </a:lvl6pPr>
            <a:lvl7pPr marL="2743200" indent="0">
              <a:buNone/>
              <a:defRPr sz="935"/>
            </a:lvl7pPr>
            <a:lvl8pPr marL="3200400" indent="0">
              <a:buNone/>
              <a:defRPr sz="935"/>
            </a:lvl8pPr>
            <a:lvl9pPr marL="3657600" indent="0">
              <a:buNone/>
              <a:defRPr sz="935"/>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60" y="274639"/>
            <a:ext cx="10973880" cy="1143000"/>
          </a:xfrm>
          <a:prstGeom prst="rect">
            <a:avLst/>
          </a:prstGeom>
        </p:spPr>
        <p:txBody>
          <a:bodyPr vert="horz" lIns="68580" tIns="34290" rIns="68580" bIns="3429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60" y="1600201"/>
            <a:ext cx="10973880" cy="4525963"/>
          </a:xfrm>
          <a:prstGeom prst="rect">
            <a:avLst/>
          </a:prstGeom>
        </p:spPr>
        <p:txBody>
          <a:bodyPr vert="horz" lIns="68580" tIns="34290" rIns="68580" bIns="3429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60" y="6356352"/>
            <a:ext cx="2845080" cy="365125"/>
          </a:xfrm>
          <a:prstGeom prst="rect">
            <a:avLst/>
          </a:prstGeom>
        </p:spPr>
        <p:txBody>
          <a:bodyPr vert="horz" lIns="68580" tIns="34290" rIns="68580" bIns="34290" rtlCol="0" anchor="ctr"/>
          <a:lstStyle>
            <a:lvl1pPr algn="l">
              <a:defRPr sz="1200">
                <a:solidFill>
                  <a:schemeClr val="tx1">
                    <a:tint val="75000"/>
                  </a:schemeClr>
                </a:solidFill>
              </a:defRPr>
            </a:lvl1pPr>
          </a:lstStyle>
          <a:p>
            <a:fld id="{530820CF-B880-4189-942D-D702A7CBA730}" type="datetimeFigureOut">
              <a:rPr lang="zh-CN" altLang="en-US" smtClean="0"/>
              <a:pPr/>
              <a:t>2018/1/24</a:t>
            </a:fld>
            <a:endParaRPr lang="zh-CN" altLang="en-US"/>
          </a:p>
        </p:txBody>
      </p:sp>
      <p:sp>
        <p:nvSpPr>
          <p:cNvPr id="5" name="页脚占位符 4"/>
          <p:cNvSpPr>
            <a:spLocks noGrp="1"/>
          </p:cNvSpPr>
          <p:nvPr>
            <p:ph type="ftr" sz="quarter" idx="3"/>
          </p:nvPr>
        </p:nvSpPr>
        <p:spPr>
          <a:xfrm>
            <a:off x="4166010" y="6356352"/>
            <a:ext cx="3861180" cy="365125"/>
          </a:xfrm>
          <a:prstGeom prst="rect">
            <a:avLst/>
          </a:prstGeom>
        </p:spPr>
        <p:txBody>
          <a:bodyPr vert="horz" lIns="68580" tIns="34290" rIns="68580" bIns="3429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8460" y="6356352"/>
            <a:ext cx="2845080" cy="365125"/>
          </a:xfrm>
          <a:prstGeom prst="rect">
            <a:avLst/>
          </a:prstGeom>
        </p:spPr>
        <p:txBody>
          <a:bodyPr vert="horz" lIns="68580" tIns="34290" rIns="68580" bIns="3429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265" algn="l" defTabSz="9144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1pPr>
      <a:lvl2pPr marL="743585" indent="-285750" algn="l" defTabSz="914400" rtl="0" eaLnBrk="1" latinLnBrk="0" hangingPunct="1">
        <a:spcBef>
          <a:spcPts val="130"/>
        </a:spcBef>
        <a:buFont typeface="Arial" panose="020B0604020202020204" pitchFamily="34" charset="0"/>
        <a:buChar char="–"/>
        <a:defRPr sz="2800" kern="1200">
          <a:solidFill>
            <a:schemeClr val="tx1"/>
          </a:solidFill>
          <a:latin typeface="+mn-lt"/>
          <a:ea typeface="+mn-ea"/>
          <a:cs typeface="+mn-cs"/>
        </a:defRPr>
      </a:lvl2pPr>
      <a:lvl3pPr marL="1143000" indent="-227965" algn="l" defTabSz="914400" rtl="0" eaLnBrk="1" latinLnBrk="0" hangingPunct="1">
        <a:spcBef>
          <a:spcPts val="130"/>
        </a:spcBef>
        <a:buFont typeface="Arial" panose="020B0604020202020204" pitchFamily="34" charset="0"/>
        <a:buChar char="•"/>
        <a:defRPr sz="2400" kern="1200">
          <a:solidFill>
            <a:schemeClr val="tx1"/>
          </a:solidFill>
          <a:latin typeface="+mn-lt"/>
          <a:ea typeface="+mn-ea"/>
          <a:cs typeface="+mn-cs"/>
        </a:defRPr>
      </a:lvl3pPr>
      <a:lvl4pPr marL="1600200" indent="-227965" algn="l" defTabSz="914400" rtl="0" eaLnBrk="1" latinLnBrk="0" hangingPunct="1">
        <a:spcBef>
          <a:spcPts val="130"/>
        </a:spcBef>
        <a:buFont typeface="Arial" panose="020B0604020202020204" pitchFamily="34" charset="0"/>
        <a:buChar char="–"/>
        <a:defRPr sz="2000" kern="1200">
          <a:solidFill>
            <a:schemeClr val="tx1"/>
          </a:solidFill>
          <a:latin typeface="+mn-lt"/>
          <a:ea typeface="+mn-ea"/>
          <a:cs typeface="+mn-cs"/>
        </a:defRPr>
      </a:lvl4pPr>
      <a:lvl5pPr marL="2057400" indent="-227965" algn="l" defTabSz="914400" rtl="0" eaLnBrk="1" latinLnBrk="0" hangingPunct="1">
        <a:spcBef>
          <a:spcPts val="130"/>
        </a:spcBef>
        <a:buFont typeface="Arial" panose="020B0604020202020204" pitchFamily="34" charset="0"/>
        <a:buChar char="»"/>
        <a:defRPr sz="2000" kern="1200">
          <a:solidFill>
            <a:schemeClr val="tx1"/>
          </a:solidFill>
          <a:latin typeface="+mn-lt"/>
          <a:ea typeface="+mn-ea"/>
          <a:cs typeface="+mn-cs"/>
        </a:defRPr>
      </a:lvl5pPr>
      <a:lvl6pPr marL="2514600" indent="-227965" algn="l" defTabSz="914400" rtl="0" eaLnBrk="1" latinLnBrk="0" hangingPunct="1">
        <a:spcBef>
          <a:spcPts val="130"/>
        </a:spcBef>
        <a:buFont typeface="Arial" panose="020B0604020202020204" pitchFamily="34" charset="0"/>
        <a:buChar char="•"/>
        <a:defRPr sz="2000" kern="1200">
          <a:solidFill>
            <a:schemeClr val="tx1"/>
          </a:solidFill>
          <a:latin typeface="+mn-lt"/>
          <a:ea typeface="+mn-ea"/>
          <a:cs typeface="+mn-cs"/>
        </a:defRPr>
      </a:lvl6pPr>
      <a:lvl7pPr marL="2971800" indent="-227965" algn="l" defTabSz="914400" rtl="0" eaLnBrk="1" latinLnBrk="0" hangingPunct="1">
        <a:spcBef>
          <a:spcPts val="130"/>
        </a:spcBef>
        <a:buFont typeface="Arial" panose="020B0604020202020204" pitchFamily="34" charset="0"/>
        <a:buChar char="•"/>
        <a:defRPr sz="2000" kern="1200">
          <a:solidFill>
            <a:schemeClr val="tx1"/>
          </a:solidFill>
          <a:latin typeface="+mn-lt"/>
          <a:ea typeface="+mn-ea"/>
          <a:cs typeface="+mn-cs"/>
        </a:defRPr>
      </a:lvl7pPr>
      <a:lvl8pPr marL="3429000" indent="-227965" algn="l" defTabSz="914400" rtl="0" eaLnBrk="1" latinLnBrk="0" hangingPunct="1">
        <a:spcBef>
          <a:spcPts val="130"/>
        </a:spcBef>
        <a:buFont typeface="Arial" panose="020B0604020202020204" pitchFamily="34" charset="0"/>
        <a:buChar char="•"/>
        <a:defRPr sz="2000" kern="1200">
          <a:solidFill>
            <a:schemeClr val="tx1"/>
          </a:solidFill>
          <a:latin typeface="+mn-lt"/>
          <a:ea typeface="+mn-ea"/>
          <a:cs typeface="+mn-cs"/>
        </a:defRPr>
      </a:lvl8pPr>
      <a:lvl9pPr marL="3886200" indent="-227965" algn="l" defTabSz="914400" rtl="0" eaLnBrk="1" latinLnBrk="0" hangingPunct="1">
        <a:spcBef>
          <a:spcPts val="13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65" kern="1200">
          <a:solidFill>
            <a:schemeClr val="tx1"/>
          </a:solidFill>
          <a:latin typeface="+mn-lt"/>
          <a:ea typeface="+mn-ea"/>
          <a:cs typeface="+mn-cs"/>
        </a:defRPr>
      </a:lvl1pPr>
      <a:lvl2pPr marL="457200" algn="l" defTabSz="914400" rtl="0" eaLnBrk="1" latinLnBrk="0" hangingPunct="1">
        <a:defRPr sz="1865" kern="1200">
          <a:solidFill>
            <a:schemeClr val="tx1"/>
          </a:solidFill>
          <a:latin typeface="+mn-lt"/>
          <a:ea typeface="+mn-ea"/>
          <a:cs typeface="+mn-cs"/>
        </a:defRPr>
      </a:lvl2pPr>
      <a:lvl3pPr marL="914400" algn="l" defTabSz="914400" rtl="0" eaLnBrk="1" latinLnBrk="0" hangingPunct="1">
        <a:defRPr sz="1865" kern="1200">
          <a:solidFill>
            <a:schemeClr val="tx1"/>
          </a:solidFill>
          <a:latin typeface="+mn-lt"/>
          <a:ea typeface="+mn-ea"/>
          <a:cs typeface="+mn-cs"/>
        </a:defRPr>
      </a:lvl3pPr>
      <a:lvl4pPr marL="1371600" algn="l" defTabSz="914400" rtl="0" eaLnBrk="1" latinLnBrk="0" hangingPunct="1">
        <a:defRPr sz="1865" kern="1200">
          <a:solidFill>
            <a:schemeClr val="tx1"/>
          </a:solidFill>
          <a:latin typeface="+mn-lt"/>
          <a:ea typeface="+mn-ea"/>
          <a:cs typeface="+mn-cs"/>
        </a:defRPr>
      </a:lvl4pPr>
      <a:lvl5pPr marL="1828800" algn="l" defTabSz="914400" rtl="0" eaLnBrk="1" latinLnBrk="0" hangingPunct="1">
        <a:defRPr sz="1865" kern="1200">
          <a:solidFill>
            <a:schemeClr val="tx1"/>
          </a:solidFill>
          <a:latin typeface="+mn-lt"/>
          <a:ea typeface="+mn-ea"/>
          <a:cs typeface="+mn-cs"/>
        </a:defRPr>
      </a:lvl5pPr>
      <a:lvl6pPr marL="2286000" algn="l" defTabSz="914400" rtl="0" eaLnBrk="1" latinLnBrk="0" hangingPunct="1">
        <a:defRPr sz="1865" kern="1200">
          <a:solidFill>
            <a:schemeClr val="tx1"/>
          </a:solidFill>
          <a:latin typeface="+mn-lt"/>
          <a:ea typeface="+mn-ea"/>
          <a:cs typeface="+mn-cs"/>
        </a:defRPr>
      </a:lvl6pPr>
      <a:lvl7pPr marL="2743200" algn="l" defTabSz="914400" rtl="0" eaLnBrk="1" latinLnBrk="0" hangingPunct="1">
        <a:defRPr sz="1865" kern="1200">
          <a:solidFill>
            <a:schemeClr val="tx1"/>
          </a:solidFill>
          <a:latin typeface="+mn-lt"/>
          <a:ea typeface="+mn-ea"/>
          <a:cs typeface="+mn-cs"/>
        </a:defRPr>
      </a:lvl7pPr>
      <a:lvl8pPr marL="3200400" algn="l" defTabSz="914400" rtl="0" eaLnBrk="1" latinLnBrk="0" hangingPunct="1">
        <a:defRPr sz="1865" kern="1200">
          <a:solidFill>
            <a:schemeClr val="tx1"/>
          </a:solidFill>
          <a:latin typeface="+mn-lt"/>
          <a:ea typeface="+mn-ea"/>
          <a:cs typeface="+mn-cs"/>
        </a:defRPr>
      </a:lvl8pPr>
      <a:lvl9pPr marL="3657600" algn="l" defTabSz="914400" rtl="0" eaLnBrk="1" latinLnBrk="0" hangingPunct="1">
        <a:defRPr sz="18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45" name="TextBox 144"/>
          <p:cNvSpPr txBox="1"/>
          <p:nvPr/>
        </p:nvSpPr>
        <p:spPr>
          <a:xfrm>
            <a:off x="2711624" y="1412776"/>
            <a:ext cx="7679055" cy="1569646"/>
          </a:xfrm>
          <a:prstGeom prst="rect">
            <a:avLst/>
          </a:prstGeom>
          <a:noFill/>
        </p:spPr>
        <p:txBody>
          <a:bodyPr wrap="square" lIns="91428" tIns="45713" rIns="91428" bIns="45713" rtlCol="0">
            <a:spAutoFit/>
          </a:bodyPr>
          <a:lstStyle/>
          <a:p>
            <a:pPr algn="ctr"/>
            <a:r>
              <a:rPr lang="zh-CN" altLang="en-US" sz="4800" b="1" dirty="0" smtClean="0">
                <a:ln>
                  <a:solidFill>
                    <a:schemeClr val="tx1">
                      <a:alpha val="30000"/>
                    </a:schemeClr>
                  </a:solidFill>
                </a:ln>
                <a:solidFill>
                  <a:srgbClr val="FB2F2F"/>
                </a:solidFill>
                <a:effectLst>
                  <a:outerShdw blurRad="12700" dist="25400" dir="3600000" algn="ctr" rotWithShape="0">
                    <a:schemeClr val="tx1"/>
                  </a:outerShdw>
                </a:effectLst>
                <a:latin typeface="方正小标宋简体" pitchFamily="65" charset="-122"/>
                <a:ea typeface="方正小标宋简体" pitchFamily="65" charset="-122"/>
                <a:cs typeface="+mn-ea"/>
                <a:sym typeface="+mn-lt"/>
              </a:rPr>
              <a:t>忻州市安全生产宣传教育</a:t>
            </a:r>
            <a:endParaRPr lang="en-US" altLang="zh-CN" sz="4800" b="1" dirty="0" smtClean="0">
              <a:ln>
                <a:solidFill>
                  <a:schemeClr val="tx1">
                    <a:alpha val="30000"/>
                  </a:schemeClr>
                </a:solidFill>
              </a:ln>
              <a:solidFill>
                <a:srgbClr val="FB2F2F"/>
              </a:solidFill>
              <a:effectLst>
                <a:outerShdw blurRad="12700" dist="25400" dir="3600000" algn="ctr" rotWithShape="0">
                  <a:schemeClr val="tx1"/>
                </a:outerShdw>
              </a:effectLst>
              <a:latin typeface="方正小标宋简体" pitchFamily="65" charset="-122"/>
              <a:ea typeface="方正小标宋简体" pitchFamily="65" charset="-122"/>
              <a:cs typeface="+mn-ea"/>
              <a:sym typeface="+mn-lt"/>
            </a:endParaRPr>
          </a:p>
          <a:p>
            <a:pPr algn="ctr"/>
            <a:r>
              <a:rPr lang="zh-CN" altLang="en-US" sz="4800" b="1" dirty="0" smtClean="0">
                <a:ln>
                  <a:solidFill>
                    <a:schemeClr val="tx1">
                      <a:alpha val="30000"/>
                    </a:schemeClr>
                  </a:solidFill>
                </a:ln>
                <a:solidFill>
                  <a:srgbClr val="FB2F2F"/>
                </a:solidFill>
                <a:effectLst>
                  <a:outerShdw blurRad="12700" dist="25400" dir="3600000" algn="ctr" rotWithShape="0">
                    <a:schemeClr val="tx1"/>
                  </a:outerShdw>
                </a:effectLst>
                <a:latin typeface="方正小标宋简体" pitchFamily="65" charset="-122"/>
                <a:ea typeface="方正小标宋简体" pitchFamily="65" charset="-122"/>
                <a:cs typeface="+mn-ea"/>
                <a:sym typeface="+mn-lt"/>
              </a:rPr>
              <a:t>“七进”活动纪实</a:t>
            </a:r>
          </a:p>
        </p:txBody>
      </p:sp>
      <p:cxnSp>
        <p:nvCxnSpPr>
          <p:cNvPr id="146" name="直接连接符 145"/>
          <p:cNvCxnSpPr/>
          <p:nvPr/>
        </p:nvCxnSpPr>
        <p:spPr>
          <a:xfrm>
            <a:off x="3935760" y="2996952"/>
            <a:ext cx="502285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47" name="Rectangle 4"/>
          <p:cNvSpPr txBox="1">
            <a:spLocks noChangeArrowheads="1"/>
          </p:cNvSpPr>
          <p:nvPr/>
        </p:nvSpPr>
        <p:spPr bwMode="auto">
          <a:xfrm>
            <a:off x="4367808" y="3501008"/>
            <a:ext cx="4488499" cy="342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800" dirty="0" smtClean="0">
                <a:solidFill>
                  <a:srgbClr val="FB2F2F"/>
                </a:solidFill>
                <a:effectLst/>
                <a:latin typeface="楷体_GB2312" pitchFamily="49" charset="-122"/>
                <a:ea typeface="楷体_GB2312" pitchFamily="49" charset="-122"/>
              </a:rPr>
              <a:t>忻州市安全生产监督管理局</a:t>
            </a:r>
          </a:p>
        </p:txBody>
      </p:sp>
      <p:pic>
        <p:nvPicPr>
          <p:cNvPr id="8" name="图片 7" descr="225da004e33bc420a6143430761b0716"/>
          <p:cNvPicPr>
            <a:picLocks noChangeAspect="1"/>
          </p:cNvPicPr>
          <p:nvPr/>
        </p:nvPicPr>
        <p:blipFill>
          <a:blip r:embed="rId3" cstate="print"/>
          <a:stretch>
            <a:fillRect/>
          </a:stretch>
        </p:blipFill>
        <p:spPr>
          <a:xfrm>
            <a:off x="9535160" y="694690"/>
            <a:ext cx="2088515" cy="2134235"/>
          </a:xfrm>
          <a:prstGeom prst="rect">
            <a:avLst/>
          </a:prstGeom>
        </p:spPr>
      </p:pic>
      <p:pic>
        <p:nvPicPr>
          <p:cNvPr id="2" name="图片 1" descr="3fff86e4 6af6b5fddf126a137f39c8e6"/>
          <p:cNvPicPr>
            <a:picLocks noChangeAspect="1"/>
          </p:cNvPicPr>
          <p:nvPr/>
        </p:nvPicPr>
        <p:blipFill>
          <a:blip r:embed="rId4" cstate="print"/>
          <a:stretch>
            <a:fillRect/>
          </a:stretch>
        </p:blipFill>
        <p:spPr>
          <a:xfrm>
            <a:off x="-21590" y="2955290"/>
            <a:ext cx="12213590" cy="3902710"/>
          </a:xfrm>
          <a:prstGeom prst="rect">
            <a:avLst/>
          </a:prstGeom>
        </p:spPr>
      </p:pic>
      <p:pic>
        <p:nvPicPr>
          <p:cNvPr id="3" name="图片 2" descr="ae57e3b9fc5d09 5d5434915cd 8b172ea"/>
          <p:cNvPicPr>
            <a:picLocks noChangeAspect="1"/>
          </p:cNvPicPr>
          <p:nvPr/>
        </p:nvPicPr>
        <p:blipFill>
          <a:blip r:embed="rId5" cstate="print"/>
          <a:stretch>
            <a:fillRect/>
          </a:stretch>
        </p:blipFill>
        <p:spPr>
          <a:xfrm>
            <a:off x="0" y="0"/>
            <a:ext cx="3932555" cy="180657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outVertical)">
                                      <p:cBhvr>
                                        <p:cTn id="7" dur="500"/>
                                        <p:tgtEl>
                                          <p:spTgt spid="146"/>
                                        </p:tgtEl>
                                      </p:cBhvr>
                                    </p:animEffect>
                                  </p:childTnLst>
                                </p:cTn>
                              </p:par>
                              <p:par>
                                <p:cTn id="8" presetID="12" presetClass="entr" presetSubtype="1" fill="hold" grpId="0" nodeType="withEffect">
                                  <p:stCondLst>
                                    <p:cond delay="0"/>
                                  </p:stCondLst>
                                  <p:iterate type="lt">
                                    <p:tmPct val="10000"/>
                                  </p:iterate>
                                  <p:childTnLst>
                                    <p:set>
                                      <p:cBhvr>
                                        <p:cTn id="9" dur="1" fill="hold">
                                          <p:stCondLst>
                                            <p:cond delay="0"/>
                                          </p:stCondLst>
                                        </p:cTn>
                                        <p:tgtEl>
                                          <p:spTgt spid="145"/>
                                        </p:tgtEl>
                                        <p:attrNameLst>
                                          <p:attrName>style.visibility</p:attrName>
                                        </p:attrNameLst>
                                      </p:cBhvr>
                                      <p:to>
                                        <p:strVal val="visible"/>
                                      </p:to>
                                    </p:set>
                                    <p:anim calcmode="lin" valueType="num">
                                      <p:cBhvr additive="base">
                                        <p:cTn id="10" dur="500"/>
                                        <p:tgtEl>
                                          <p:spTgt spid="145"/>
                                        </p:tgtEl>
                                        <p:attrNameLst>
                                          <p:attrName>ppt_y</p:attrName>
                                        </p:attrNameLst>
                                      </p:cBhvr>
                                      <p:tavLst>
                                        <p:tav tm="0">
                                          <p:val>
                                            <p:strVal val="#ppt_y-#ppt_h*1.125000"/>
                                          </p:val>
                                        </p:tav>
                                        <p:tav tm="100000">
                                          <p:val>
                                            <p:strVal val="#ppt_y"/>
                                          </p:val>
                                        </p:tav>
                                      </p:tavLst>
                                    </p:anim>
                                    <p:animEffect transition="in" filter="wipe(down)">
                                      <p:cBhvr>
                                        <p:cTn id="11" dur="500"/>
                                        <p:tgtEl>
                                          <p:spTgt spid="145"/>
                                        </p:tgtEl>
                                      </p:cBhvr>
                                    </p:animEffect>
                                  </p:childTnLst>
                                </p:cTn>
                              </p:par>
                            </p:childTnLst>
                          </p:cTn>
                        </p:par>
                        <p:par>
                          <p:cTn id="12" fill="hold">
                            <p:stCondLst>
                              <p:cond delay="14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147"/>
                                        </p:tgtEl>
                                        <p:attrNameLst>
                                          <p:attrName>style.visibility</p:attrName>
                                        </p:attrNameLst>
                                      </p:cBhvr>
                                      <p:to>
                                        <p:strVal val="visible"/>
                                      </p:to>
                                    </p:set>
                                    <p:anim by="(-#ppt_w*2)" calcmode="lin" valueType="num">
                                      <p:cBhvr rctx="PPT">
                                        <p:cTn id="15" dur="500" autoRev="1" fill="hold">
                                          <p:stCondLst>
                                            <p:cond delay="0"/>
                                          </p:stCondLst>
                                        </p:cTn>
                                        <p:tgtEl>
                                          <p:spTgt spid="147"/>
                                        </p:tgtEl>
                                        <p:attrNameLst>
                                          <p:attrName>ppt_w</p:attrName>
                                        </p:attrNameLst>
                                      </p:cBhvr>
                                    </p:anim>
                                    <p:anim by="(#ppt_w*0.50)" calcmode="lin" valueType="num">
                                      <p:cBhvr>
                                        <p:cTn id="16" dur="500" decel="50000" autoRev="1" fill="hold">
                                          <p:stCondLst>
                                            <p:cond delay="0"/>
                                          </p:stCondLst>
                                        </p:cTn>
                                        <p:tgtEl>
                                          <p:spTgt spid="147"/>
                                        </p:tgtEl>
                                        <p:attrNameLst>
                                          <p:attrName>ppt_x</p:attrName>
                                        </p:attrNameLst>
                                      </p:cBhvr>
                                    </p:anim>
                                    <p:anim from="(-#ppt_h/2)" to="(#ppt_y)" calcmode="lin" valueType="num">
                                      <p:cBhvr>
                                        <p:cTn id="17" dur="1000" fill="hold">
                                          <p:stCondLst>
                                            <p:cond delay="0"/>
                                          </p:stCondLst>
                                        </p:cTn>
                                        <p:tgtEl>
                                          <p:spTgt spid="147"/>
                                        </p:tgtEl>
                                        <p:attrNameLst>
                                          <p:attrName>ppt_y</p:attrName>
                                        </p:attrNameLst>
                                      </p:cBhvr>
                                    </p:anim>
                                    <p:animRot by="21600000">
                                      <p:cBhvr>
                                        <p:cTn id="18" dur="1000" fill="hold">
                                          <p:stCondLst>
                                            <p:cond delay="0"/>
                                          </p:stCondLst>
                                        </p:cTn>
                                        <p:tgtEl>
                                          <p:spTgt spid="1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7"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1780210" y="3973233"/>
            <a:ext cx="2329359" cy="774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dirty="0">
              <a:solidFill>
                <a:srgbClr val="FF0000"/>
              </a:solidFill>
              <a:latin typeface="+mj-ea"/>
              <a:ea typeface="+mj-ea"/>
            </a:endParaRPr>
          </a:p>
        </p:txBody>
      </p:sp>
      <p:sp>
        <p:nvSpPr>
          <p:cNvPr id="51" name="矩形 50"/>
          <p:cNvSpPr/>
          <p:nvPr/>
        </p:nvSpPr>
        <p:spPr>
          <a:xfrm>
            <a:off x="1674094" y="4136980"/>
            <a:ext cx="2407773" cy="1692771"/>
          </a:xfrm>
          <a:prstGeom prst="rect">
            <a:avLst/>
          </a:prstGeom>
        </p:spPr>
        <p:txBody>
          <a:bodyPr wrap="square" lIns="91440" tIns="45720" rIns="91440" bIns="45720">
            <a:spAutoFit/>
          </a:bodyPr>
          <a:lstStyle/>
          <a:p>
            <a:pPr>
              <a:lnSpc>
                <a:spcPct val="130000"/>
              </a:lnSpc>
            </a:pPr>
            <a:r>
              <a:rPr lang="zh-CN" altLang="en-US" sz="2000" b="1" dirty="0" smtClean="0">
                <a:latin typeface="黑体" panose="02010600030101010101" charset="-122"/>
                <a:ea typeface="黑体" panose="02010600030101010101" charset="-122"/>
              </a:rPr>
              <a:t>电视台、报刊开设安全生产宣传专栏，播放“七进”典型事迹</a:t>
            </a:r>
            <a:endParaRPr lang="zh-CN" altLang="en-US" sz="2000" b="1" dirty="0">
              <a:solidFill>
                <a:schemeClr val="tx1"/>
              </a:solidFill>
              <a:latin typeface="黑体" panose="02010600030101010101" charset="-122"/>
              <a:ea typeface="黑体" panose="02010600030101010101" charset="-122"/>
            </a:endParaRPr>
          </a:p>
        </p:txBody>
      </p:sp>
      <p:sp>
        <p:nvSpPr>
          <p:cNvPr id="58" name="矩形 57"/>
          <p:cNvSpPr/>
          <p:nvPr/>
        </p:nvSpPr>
        <p:spPr>
          <a:xfrm>
            <a:off x="4945679" y="3953147"/>
            <a:ext cx="2329359" cy="774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a:solidFill>
                <a:schemeClr val="tx1">
                  <a:lumMod val="75000"/>
                  <a:lumOff val="25000"/>
                </a:schemeClr>
              </a:solidFill>
              <a:latin typeface="+mj-ea"/>
              <a:ea typeface="+mj-ea"/>
            </a:endParaRPr>
          </a:p>
        </p:txBody>
      </p:sp>
      <p:sp>
        <p:nvSpPr>
          <p:cNvPr id="59" name="矩形 58"/>
          <p:cNvSpPr/>
          <p:nvPr/>
        </p:nvSpPr>
        <p:spPr>
          <a:xfrm>
            <a:off x="4839564" y="4116893"/>
            <a:ext cx="2514772" cy="1532727"/>
          </a:xfrm>
          <a:prstGeom prst="rect">
            <a:avLst/>
          </a:prstGeom>
        </p:spPr>
        <p:txBody>
          <a:bodyPr wrap="square" lIns="91440" tIns="45720" rIns="91440" bIns="45720">
            <a:spAutoFit/>
          </a:bodyPr>
          <a:lstStyle/>
          <a:p>
            <a:pPr>
              <a:lnSpc>
                <a:spcPct val="130000"/>
              </a:lnSpc>
            </a:pPr>
            <a:r>
              <a:rPr lang="zh-CN" altLang="en-US" sz="2000" b="1" dirty="0" smtClean="0">
                <a:latin typeface="黑体" panose="02010600030101010101" charset="-122"/>
                <a:ea typeface="黑体" panose="02010600030101010101" charset="-122"/>
              </a:rPr>
              <a:t>建立的各级、各单位、各企业、各层级的宣教微信群</a:t>
            </a:r>
          </a:p>
          <a:p>
            <a:pPr>
              <a:lnSpc>
                <a:spcPct val="130000"/>
              </a:lnSpc>
            </a:pPr>
            <a:endParaRPr lang="zh-CN" altLang="en-US" sz="1200" dirty="0">
              <a:solidFill>
                <a:schemeClr val="tx1"/>
              </a:solidFill>
              <a:latin typeface="黑体" panose="02010600030101010101" charset="-122"/>
              <a:ea typeface="黑体" panose="02010600030101010101" charset="-122"/>
            </a:endParaRPr>
          </a:p>
        </p:txBody>
      </p:sp>
      <p:sp>
        <p:nvSpPr>
          <p:cNvPr id="66" name="矩形 65"/>
          <p:cNvSpPr/>
          <p:nvPr/>
        </p:nvSpPr>
        <p:spPr>
          <a:xfrm>
            <a:off x="8401574" y="3955649"/>
            <a:ext cx="2329359" cy="774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a:solidFill>
                <a:schemeClr val="tx1">
                  <a:lumMod val="75000"/>
                  <a:lumOff val="25000"/>
                </a:schemeClr>
              </a:solidFill>
              <a:latin typeface="+mj-ea"/>
              <a:ea typeface="+mj-ea"/>
            </a:endParaRPr>
          </a:p>
        </p:txBody>
      </p:sp>
      <p:sp>
        <p:nvSpPr>
          <p:cNvPr id="67" name="矩形 66"/>
          <p:cNvSpPr/>
          <p:nvPr/>
        </p:nvSpPr>
        <p:spPr>
          <a:xfrm>
            <a:off x="8321140" y="4119396"/>
            <a:ext cx="2437327" cy="1292662"/>
          </a:xfrm>
          <a:prstGeom prst="rect">
            <a:avLst/>
          </a:prstGeom>
        </p:spPr>
        <p:txBody>
          <a:bodyPr wrap="square" lIns="91440" tIns="45720" rIns="91440" bIns="45720">
            <a:spAutoFit/>
          </a:bodyPr>
          <a:lstStyle/>
          <a:p>
            <a:pPr>
              <a:lnSpc>
                <a:spcPct val="130000"/>
              </a:lnSpc>
            </a:pPr>
            <a:r>
              <a:rPr lang="zh-CN" altLang="en-US" sz="2000" b="1" dirty="0" smtClean="0">
                <a:solidFill>
                  <a:schemeClr val="tx1"/>
                </a:solidFill>
                <a:latin typeface="黑体" panose="02010600030101010101" charset="-122"/>
                <a:ea typeface="黑体" panose="02010600030101010101" charset="-122"/>
              </a:rPr>
              <a:t>三大手机运营商每周发送安全生产信息提醒</a:t>
            </a:r>
            <a:endParaRPr lang="zh-CN" altLang="en-US" sz="2000" b="1" dirty="0">
              <a:solidFill>
                <a:schemeClr val="tx1"/>
              </a:solidFill>
              <a:latin typeface="黑体" panose="02010600030101010101" charset="-122"/>
              <a:ea typeface="黑体" panose="02010600030101010101" charset="-122"/>
            </a:endParaRPr>
          </a:p>
        </p:txBody>
      </p:sp>
      <p:sp>
        <p:nvSpPr>
          <p:cNvPr id="34" name="文本框 10"/>
          <p:cNvSpPr txBox="1">
            <a:spLocks noChangeArrowheads="1"/>
          </p:cNvSpPr>
          <p:nvPr/>
        </p:nvSpPr>
        <p:spPr bwMode="auto">
          <a:xfrm>
            <a:off x="1296067" y="278219"/>
            <a:ext cx="4680076" cy="461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8" tIns="45713" rIns="91428" bIns="4571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latin typeface="华文中宋" pitchFamily="2" charset="-122"/>
                <a:ea typeface="华文中宋" pitchFamily="2" charset="-122"/>
                <a:cs typeface="+mn-ea"/>
                <a:sym typeface="+mn-lt"/>
              </a:rPr>
              <a:t>宣教平台</a:t>
            </a:r>
            <a:endParaRPr lang="zh-CN" altLang="en-US" sz="2400" b="1" dirty="0">
              <a:latin typeface="华文中宋" pitchFamily="2" charset="-122"/>
              <a:ea typeface="华文中宋" pitchFamily="2" charset="-122"/>
              <a:cs typeface="+mn-ea"/>
              <a:sym typeface="+mn-lt"/>
            </a:endParaRPr>
          </a:p>
        </p:txBody>
      </p:sp>
      <p:sp>
        <p:nvSpPr>
          <p:cNvPr id="2" name="矩形 1"/>
          <p:cNvSpPr/>
          <p:nvPr/>
        </p:nvSpPr>
        <p:spPr>
          <a:xfrm>
            <a:off x="-24130" y="6612890"/>
            <a:ext cx="12277725" cy="245110"/>
          </a:xfrm>
          <a:prstGeom prst="rect">
            <a:avLst/>
          </a:prstGeom>
          <a:gradFill>
            <a:gsLst>
              <a:gs pos="0">
                <a:srgbClr val="FFFF00"/>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5" name="直接连接符 34"/>
          <p:cNvCxnSpPr/>
          <p:nvPr/>
        </p:nvCxnSpPr>
        <p:spPr>
          <a:xfrm>
            <a:off x="14197" y="692696"/>
            <a:ext cx="12177803" cy="0"/>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pic>
        <p:nvPicPr>
          <p:cNvPr id="32" name="图片 31" descr="745372161056628310.jpg"/>
          <p:cNvPicPr>
            <a:picLocks noChangeAspect="1"/>
          </p:cNvPicPr>
          <p:nvPr/>
        </p:nvPicPr>
        <p:blipFill>
          <a:blip r:embed="rId3" cstate="print"/>
          <a:stretch>
            <a:fillRect/>
          </a:stretch>
        </p:blipFill>
        <p:spPr>
          <a:xfrm>
            <a:off x="8472264" y="980728"/>
            <a:ext cx="2160240" cy="2880320"/>
          </a:xfrm>
          <a:prstGeom prst="rect">
            <a:avLst/>
          </a:prstGeom>
          <a:ln w="50800" cmpd="thinThick">
            <a:solidFill>
              <a:srgbClr val="FF0000"/>
            </a:solidFill>
          </a:ln>
          <a:effectLst>
            <a:outerShdw blurRad="76200" dir="18900000" sy="23000" kx="-1200000" algn="bl" rotWithShape="0">
              <a:prstClr val="black">
                <a:alpha val="20000"/>
              </a:prstClr>
            </a:outerShdw>
          </a:effectLst>
        </p:spPr>
      </p:pic>
      <p:pic>
        <p:nvPicPr>
          <p:cNvPr id="33" name="图片 32" descr="913657734700010837.jpg"/>
          <p:cNvPicPr>
            <a:picLocks noChangeAspect="1"/>
          </p:cNvPicPr>
          <p:nvPr/>
        </p:nvPicPr>
        <p:blipFill>
          <a:blip r:embed="rId4" cstate="print"/>
          <a:stretch>
            <a:fillRect/>
          </a:stretch>
        </p:blipFill>
        <p:spPr>
          <a:xfrm>
            <a:off x="5015880" y="980728"/>
            <a:ext cx="2160240" cy="2880320"/>
          </a:xfrm>
          <a:prstGeom prst="rect">
            <a:avLst/>
          </a:prstGeom>
          <a:ln w="50800" cmpd="thinThick">
            <a:solidFill>
              <a:srgbClr val="FF0000"/>
            </a:solidFill>
          </a:ln>
          <a:effectLst>
            <a:outerShdw blurRad="76200" dir="18900000" sy="23000" kx="-1200000" algn="bl" rotWithShape="0">
              <a:prstClr val="black">
                <a:alpha val="20000"/>
              </a:prstClr>
            </a:outerShdw>
          </a:effectLst>
        </p:spPr>
      </p:pic>
      <p:pic>
        <p:nvPicPr>
          <p:cNvPr id="13" name="图片 12" descr="忻府区.png"/>
          <p:cNvPicPr>
            <a:picLocks noChangeAspect="1"/>
          </p:cNvPicPr>
          <p:nvPr/>
        </p:nvPicPr>
        <p:blipFill>
          <a:blip r:embed="rId5" cstate="print"/>
          <a:stretch>
            <a:fillRect/>
          </a:stretch>
        </p:blipFill>
        <p:spPr>
          <a:xfrm>
            <a:off x="1847528" y="980728"/>
            <a:ext cx="2232248" cy="2880320"/>
          </a:xfrm>
          <a:prstGeom prst="rect">
            <a:avLst/>
          </a:prstGeom>
          <a:ln w="50800" cap="flat" cmpd="thinThick">
            <a:solidFill>
              <a:srgbClr val="FF0000"/>
            </a:solidFill>
          </a:ln>
          <a:effectLst>
            <a:outerShdw blurRad="76200" dir="18900000" sy="23000" kx="-1200000" algn="bl" rotWithShape="0">
              <a:prstClr val="black">
                <a:alpha val="20000"/>
              </a:prstClr>
            </a:outerShdw>
          </a:effectLst>
        </p:spPr>
      </p:pic>
    </p:spTree>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1+#ppt_w/2"/>
                                          </p:val>
                                        </p:tav>
                                        <p:tav tm="100000">
                                          <p:val>
                                            <p:strVal val="#ppt_x"/>
                                          </p:val>
                                        </p:tav>
                                      </p:tavLst>
                                    </p:anim>
                                    <p:anim calcmode="lin" valueType="num">
                                      <p:cBhvr additive="base">
                                        <p:cTn id="12" dur="500" fill="hold"/>
                                        <p:tgtEl>
                                          <p:spTgt spid="5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1+#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fill="hold"/>
                                        <p:tgtEl>
                                          <p:spTgt spid="66"/>
                                        </p:tgtEl>
                                        <p:attrNameLst>
                                          <p:attrName>ppt_x</p:attrName>
                                        </p:attrNameLst>
                                      </p:cBhvr>
                                      <p:tavLst>
                                        <p:tav tm="0">
                                          <p:val>
                                            <p:strVal val="1+#ppt_w/2"/>
                                          </p:val>
                                        </p:tav>
                                        <p:tav tm="100000">
                                          <p:val>
                                            <p:strVal val="#ppt_x"/>
                                          </p:val>
                                        </p:tav>
                                      </p:tavLst>
                                    </p:anim>
                                    <p:anim calcmode="lin" valueType="num">
                                      <p:cBhvr additive="base">
                                        <p:cTn id="20" dur="500" fill="hold"/>
                                        <p:tgtEl>
                                          <p:spTgt spid="66"/>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1000"/>
                                        <p:tgtEl>
                                          <p:spTgt spid="51"/>
                                        </p:tgtEl>
                                      </p:cBhvr>
                                    </p:animEffect>
                                    <p:anim calcmode="lin" valueType="num">
                                      <p:cBhvr>
                                        <p:cTn id="25" dur="1000" fill="hold"/>
                                        <p:tgtEl>
                                          <p:spTgt spid="51"/>
                                        </p:tgtEl>
                                        <p:attrNameLst>
                                          <p:attrName>ppt_x</p:attrName>
                                        </p:attrNameLst>
                                      </p:cBhvr>
                                      <p:tavLst>
                                        <p:tav tm="0">
                                          <p:val>
                                            <p:strVal val="#ppt_x"/>
                                          </p:val>
                                        </p:tav>
                                        <p:tav tm="100000">
                                          <p:val>
                                            <p:strVal val="#ppt_x"/>
                                          </p:val>
                                        </p:tav>
                                      </p:tavLst>
                                    </p:anim>
                                    <p:anim calcmode="lin" valueType="num">
                                      <p:cBhvr>
                                        <p:cTn id="26" dur="1000" fill="hold"/>
                                        <p:tgtEl>
                                          <p:spTgt spid="5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25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50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1000"/>
                                        <p:tgtEl>
                                          <p:spTgt spid="67"/>
                                        </p:tgtEl>
                                      </p:cBhvr>
                                    </p:animEffect>
                                    <p:anim calcmode="lin" valueType="num">
                                      <p:cBhvr>
                                        <p:cTn id="35" dur="1000" fill="hold"/>
                                        <p:tgtEl>
                                          <p:spTgt spid="67"/>
                                        </p:tgtEl>
                                        <p:attrNameLst>
                                          <p:attrName>ppt_x</p:attrName>
                                        </p:attrNameLst>
                                      </p:cBhvr>
                                      <p:tavLst>
                                        <p:tav tm="0">
                                          <p:val>
                                            <p:strVal val="#ppt_x"/>
                                          </p:val>
                                        </p:tav>
                                        <p:tav tm="100000">
                                          <p:val>
                                            <p:strVal val="#ppt_x"/>
                                          </p:val>
                                        </p:tav>
                                      </p:tavLst>
                                    </p:anim>
                                    <p:anim calcmode="lin" valueType="num">
                                      <p:cBhvr>
                                        <p:cTn id="36" dur="1000" fill="hold"/>
                                        <p:tgtEl>
                                          <p:spTgt spid="67"/>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left)">
                                      <p:cBhvr>
                                        <p:cTn id="4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51" grpId="0"/>
      <p:bldP spid="58" grpId="0" bldLvl="0" animBg="1"/>
      <p:bldP spid="59" grpId="0"/>
      <p:bldP spid="66" grpId="0" bldLvl="0" animBg="1"/>
      <p:bldP spid="67"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3fff86e4 6af6b5fddf126a137f39c8e6"/>
          <p:cNvPicPr>
            <a:picLocks noChangeAspect="1"/>
          </p:cNvPicPr>
          <p:nvPr/>
        </p:nvPicPr>
        <p:blipFill>
          <a:blip r:embed="rId3" cstate="print"/>
          <a:stretch>
            <a:fillRect/>
          </a:stretch>
        </p:blipFill>
        <p:spPr>
          <a:xfrm>
            <a:off x="-10160" y="2779395"/>
            <a:ext cx="12213590" cy="4824095"/>
          </a:xfrm>
          <a:prstGeom prst="rect">
            <a:avLst/>
          </a:prstGeom>
        </p:spPr>
      </p:pic>
      <p:grpSp>
        <p:nvGrpSpPr>
          <p:cNvPr id="96" name="组合 95"/>
          <p:cNvGrpSpPr/>
          <p:nvPr/>
        </p:nvGrpSpPr>
        <p:grpSpPr>
          <a:xfrm>
            <a:off x="2945130" y="1703070"/>
            <a:ext cx="1784985" cy="1784985"/>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schemeClr val="tx1"/>
                </a:solidFill>
                <a:ea typeface="微软雅黑" panose="020B0503020204020204" pitchFamily="34" charset="-122"/>
              </a:endParaRPr>
            </a:p>
          </p:txBody>
        </p:sp>
        <p:sp>
          <p:nvSpPr>
            <p:cNvPr id="98" name="椭圆 9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ea typeface="微软雅黑" panose="020B0503020204020204" pitchFamily="34" charset="-122"/>
              </a:endParaRPr>
            </a:p>
          </p:txBody>
        </p:sp>
      </p:grpSp>
      <p:sp>
        <p:nvSpPr>
          <p:cNvPr id="31" name="矩形 30"/>
          <p:cNvSpPr/>
          <p:nvPr/>
        </p:nvSpPr>
        <p:spPr>
          <a:xfrm>
            <a:off x="600" y="2623455"/>
            <a:ext cx="2640000" cy="12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32" name="矩形 31"/>
          <p:cNvSpPr/>
          <p:nvPr/>
        </p:nvSpPr>
        <p:spPr>
          <a:xfrm>
            <a:off x="5040483" y="2623455"/>
            <a:ext cx="7152117" cy="12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33" name="TextBox 32"/>
          <p:cNvSpPr txBox="1"/>
          <p:nvPr/>
        </p:nvSpPr>
        <p:spPr>
          <a:xfrm>
            <a:off x="4987307" y="1551848"/>
            <a:ext cx="5049780" cy="830997"/>
          </a:xfrm>
          <a:prstGeom prst="rect">
            <a:avLst/>
          </a:prstGeom>
          <a:noFill/>
        </p:spPr>
        <p:txBody>
          <a:bodyPr wrap="none" rtlCol="0">
            <a:spAutoFit/>
          </a:bodyPr>
          <a:lstStyle/>
          <a:p>
            <a:pPr algn="l"/>
            <a:r>
              <a:rPr lang="en-US" altLang="zh-CN" sz="4800" b="1" dirty="0" smtClean="0">
                <a:latin typeface="Cambria Math" pitchFamily="18" charset="0"/>
                <a:ea typeface="Cambria Math" pitchFamily="18" charset="0"/>
              </a:rPr>
              <a:t>3.</a:t>
            </a:r>
            <a:r>
              <a:rPr lang="zh-CN" altLang="en-US" sz="4800" b="1" dirty="0" smtClean="0">
                <a:latin typeface="微软雅黑" panose="020B0503020204020204" pitchFamily="34" charset="-122"/>
                <a:ea typeface="创艺简魏碑" pitchFamily="2" charset="-122"/>
              </a:rPr>
              <a:t>推动项目真落地</a:t>
            </a:r>
            <a:endParaRPr lang="zh-CN" altLang="en-US" sz="4800" b="1" dirty="0">
              <a:latin typeface="微软雅黑" panose="020B0503020204020204" pitchFamily="34" charset="-122"/>
              <a:ea typeface="创艺简魏碑" pitchFamily="2" charset="-122"/>
            </a:endParaRPr>
          </a:p>
        </p:txBody>
      </p:sp>
      <p:sp>
        <p:nvSpPr>
          <p:cNvPr id="34" name="TextBox 33"/>
          <p:cNvSpPr txBox="1"/>
          <p:nvPr/>
        </p:nvSpPr>
        <p:spPr>
          <a:xfrm>
            <a:off x="4993359" y="2895997"/>
            <a:ext cx="2565126" cy="420884"/>
          </a:xfrm>
          <a:prstGeom prst="rect">
            <a:avLst/>
          </a:prstGeom>
          <a:noFill/>
        </p:spPr>
        <p:txBody>
          <a:bodyPr wrap="none" rtlCol="0">
            <a:spAutoFit/>
          </a:bodyPr>
          <a:lstStyle/>
          <a:p>
            <a:pPr marL="457200" indent="-457200">
              <a:buFont typeface="Wingdings" panose="05000000000000000000" pitchFamily="2" charset="2"/>
              <a:buChar char="Ø"/>
            </a:pPr>
            <a:r>
              <a:rPr lang="zh-CN" altLang="en-US" sz="2135" dirty="0" smtClean="0">
                <a:solidFill>
                  <a:srgbClr val="000000"/>
                </a:solidFill>
                <a:latin typeface="微软雅黑" panose="020B0503020204020204" pitchFamily="34" charset="-122"/>
                <a:ea typeface="微软雅黑" panose="020B0503020204020204" pitchFamily="34" charset="-122"/>
              </a:rPr>
              <a:t>安全文化一条街</a:t>
            </a:r>
            <a:endParaRPr lang="zh-CN" altLang="en-US" sz="2135" dirty="0">
              <a:solidFill>
                <a:srgbClr val="000000"/>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7976034" y="2895997"/>
            <a:ext cx="1742785" cy="420884"/>
          </a:xfrm>
          <a:prstGeom prst="rect">
            <a:avLst/>
          </a:prstGeom>
          <a:noFill/>
        </p:spPr>
        <p:txBody>
          <a:bodyPr wrap="none" rtlCol="0">
            <a:spAutoFit/>
          </a:bodyPr>
          <a:lstStyle/>
          <a:p>
            <a:pPr marL="457200" indent="-457200">
              <a:buFont typeface="Wingdings" panose="05000000000000000000" pitchFamily="2" charset="2"/>
              <a:buChar char="Ø"/>
            </a:pPr>
            <a:r>
              <a:rPr lang="zh-CN" altLang="en-US" sz="2135" dirty="0" smtClean="0">
                <a:solidFill>
                  <a:srgbClr val="000000"/>
                </a:solidFill>
                <a:latin typeface="微软雅黑" panose="020B0503020204020204" pitchFamily="34" charset="-122"/>
                <a:ea typeface="微软雅黑" panose="020B0503020204020204" pitchFamily="34" charset="-122"/>
              </a:rPr>
              <a:t>主题广场</a:t>
            </a:r>
            <a:endParaRPr lang="zh-CN" altLang="en-US" sz="2135" dirty="0">
              <a:solidFill>
                <a:srgbClr val="000000"/>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4993359" y="3459672"/>
            <a:ext cx="1742785" cy="420884"/>
          </a:xfrm>
          <a:prstGeom prst="rect">
            <a:avLst/>
          </a:prstGeom>
          <a:noFill/>
        </p:spPr>
        <p:txBody>
          <a:bodyPr wrap="none" rtlCol="0">
            <a:spAutoFit/>
          </a:bodyPr>
          <a:lstStyle/>
          <a:p>
            <a:pPr marL="457200" indent="-457200">
              <a:buFont typeface="Wingdings" panose="05000000000000000000" pitchFamily="2" charset="2"/>
              <a:buChar char="Ø"/>
            </a:pPr>
            <a:r>
              <a:rPr lang="zh-CN" altLang="en-US" sz="2135" dirty="0" smtClean="0">
                <a:solidFill>
                  <a:srgbClr val="000000"/>
                </a:solidFill>
                <a:latin typeface="微软雅黑" panose="020B0503020204020204" pitchFamily="34" charset="-122"/>
                <a:ea typeface="微软雅黑" panose="020B0503020204020204" pitchFamily="34" charset="-122"/>
              </a:rPr>
              <a:t>主题公园</a:t>
            </a:r>
            <a:endParaRPr lang="zh-CN" altLang="en-US" sz="2135" dirty="0">
              <a:solidFill>
                <a:srgbClr val="000000"/>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7976034" y="3459672"/>
            <a:ext cx="3387466" cy="420884"/>
          </a:xfrm>
          <a:prstGeom prst="rect">
            <a:avLst/>
          </a:prstGeom>
          <a:noFill/>
        </p:spPr>
        <p:txBody>
          <a:bodyPr wrap="none" rtlCol="0">
            <a:spAutoFit/>
          </a:bodyPr>
          <a:lstStyle/>
          <a:p>
            <a:pPr marL="457200" indent="-457200">
              <a:buFont typeface="Wingdings" panose="05000000000000000000" pitchFamily="2" charset="2"/>
              <a:buChar char="Ø"/>
            </a:pPr>
            <a:r>
              <a:rPr lang="zh-CN" altLang="en-US" sz="2135" dirty="0" smtClean="0">
                <a:solidFill>
                  <a:srgbClr val="000000"/>
                </a:solidFill>
                <a:latin typeface="微软雅黑" panose="020B0503020204020204" pitchFamily="34" charset="-122"/>
                <a:ea typeface="微软雅黑" panose="020B0503020204020204" pitchFamily="34" charset="-122"/>
              </a:rPr>
              <a:t>安全生产警示教育基地</a:t>
            </a:r>
            <a:endParaRPr lang="zh-CN" altLang="en-US" sz="2135" dirty="0">
              <a:solidFill>
                <a:srgbClr val="000000"/>
              </a:solidFill>
              <a:latin typeface="微软雅黑" panose="020B0503020204020204" pitchFamily="34" charset="-122"/>
              <a:ea typeface="微软雅黑" panose="020B0503020204020204" pitchFamily="34" charset="-122"/>
            </a:endParaRPr>
          </a:p>
        </p:txBody>
      </p:sp>
      <p:pic>
        <p:nvPicPr>
          <p:cNvPr id="3" name="图片 2" descr="225da004e33bc420a6143430761b0716"/>
          <p:cNvPicPr>
            <a:picLocks noChangeAspect="1"/>
          </p:cNvPicPr>
          <p:nvPr/>
        </p:nvPicPr>
        <p:blipFill>
          <a:blip r:embed="rId4" cstate="print"/>
          <a:stretch>
            <a:fillRect/>
          </a:stretch>
        </p:blipFill>
        <p:spPr>
          <a:xfrm>
            <a:off x="9575165" y="210820"/>
            <a:ext cx="2628265" cy="2685415"/>
          </a:xfrm>
          <a:prstGeom prst="rect">
            <a:avLst/>
          </a:prstGeom>
        </p:spPr>
      </p:pic>
      <p:pic>
        <p:nvPicPr>
          <p:cNvPr id="16" name="Picture 10" descr="121-2副本"/>
          <p:cNvPicPr>
            <a:picLocks noChangeAspect="1" noChangeArrowheads="1"/>
          </p:cNvPicPr>
          <p:nvPr/>
        </p:nvPicPr>
        <p:blipFill>
          <a:blip r:embed="rId5" cstate="print"/>
          <a:srcRect/>
          <a:stretch>
            <a:fillRect/>
          </a:stretch>
        </p:blipFill>
        <p:spPr bwMode="auto">
          <a:xfrm>
            <a:off x="2870835" y="1542415"/>
            <a:ext cx="2029460" cy="1917065"/>
          </a:xfrm>
          <a:prstGeom prst="rect">
            <a:avLst/>
          </a:prstGeom>
          <a:noFill/>
          <a:effectLst>
            <a:outerShdw blurRad="50800" dist="38100" dir="5400000" algn="t" rotWithShape="0">
              <a:prstClr val="black">
                <a:alpha val="40000"/>
              </a:prstClr>
            </a:outerShdw>
          </a:effectLst>
        </p:spPr>
      </p:pic>
      <p:sp>
        <p:nvSpPr>
          <p:cNvPr id="15" name="TextBox 14"/>
          <p:cNvSpPr txBox="1"/>
          <p:nvPr/>
        </p:nvSpPr>
        <p:spPr>
          <a:xfrm>
            <a:off x="5015880" y="4077072"/>
            <a:ext cx="2565126" cy="420884"/>
          </a:xfrm>
          <a:prstGeom prst="rect">
            <a:avLst/>
          </a:prstGeom>
          <a:noFill/>
        </p:spPr>
        <p:txBody>
          <a:bodyPr wrap="none" rtlCol="0">
            <a:spAutoFit/>
          </a:bodyPr>
          <a:lstStyle/>
          <a:p>
            <a:pPr marL="457200" indent="-457200">
              <a:buFont typeface="Wingdings" panose="05000000000000000000" pitchFamily="2" charset="2"/>
              <a:buChar char="Ø"/>
            </a:pPr>
            <a:r>
              <a:rPr lang="zh-CN" altLang="en-US" sz="2135" dirty="0" smtClean="0">
                <a:solidFill>
                  <a:srgbClr val="000000"/>
                </a:solidFill>
                <a:latin typeface="微软雅黑" panose="020B0503020204020204" pitchFamily="34" charset="-122"/>
                <a:ea typeface="微软雅黑" panose="020B0503020204020204" pitchFamily="34" charset="-122"/>
              </a:rPr>
              <a:t>安全文化体验馆</a:t>
            </a:r>
            <a:endParaRPr lang="zh-CN" altLang="en-US" sz="2135"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right)">
                                      <p:cBhvr>
                                        <p:cTn id="10" dur="500"/>
                                        <p:tgtEl>
                                          <p:spTgt spid="31"/>
                                        </p:tgtEl>
                                      </p:cBhvr>
                                    </p:animEffect>
                                  </p:childTnLst>
                                </p:cTn>
                              </p:par>
                            </p:childTnLst>
                          </p:cTn>
                        </p:par>
                        <p:par>
                          <p:cTn id="11" fill="hold">
                            <p:stCondLst>
                              <p:cond delay="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33"/>
                                        </p:tgtEl>
                                        <p:attrNameLst>
                                          <p:attrName>style.visibility</p:attrName>
                                        </p:attrNameLst>
                                      </p:cBhvr>
                                      <p:to>
                                        <p:strVal val="visible"/>
                                      </p:to>
                                    </p:set>
                                    <p:anim by="(-#ppt_w*2)" calcmode="lin" valueType="num">
                                      <p:cBhvr rctx="PPT">
                                        <p:cTn id="14" dur="500" autoRev="1" fill="hold">
                                          <p:stCondLst>
                                            <p:cond delay="0"/>
                                          </p:stCondLst>
                                        </p:cTn>
                                        <p:tgtEl>
                                          <p:spTgt spid="33"/>
                                        </p:tgtEl>
                                        <p:attrNameLst>
                                          <p:attrName>ppt_w</p:attrName>
                                        </p:attrNameLst>
                                      </p:cBhvr>
                                    </p:anim>
                                    <p:anim by="(#ppt_w*0.50)" calcmode="lin" valueType="num">
                                      <p:cBhvr>
                                        <p:cTn id="15" dur="500" decel="50000" autoRev="1" fill="hold">
                                          <p:stCondLst>
                                            <p:cond delay="0"/>
                                          </p:stCondLst>
                                        </p:cTn>
                                        <p:tgtEl>
                                          <p:spTgt spid="33"/>
                                        </p:tgtEl>
                                        <p:attrNameLst>
                                          <p:attrName>ppt_x</p:attrName>
                                        </p:attrNameLst>
                                      </p:cBhvr>
                                    </p:anim>
                                    <p:anim from="(-#ppt_h/2)" to="(#ppt_y)" calcmode="lin" valueType="num">
                                      <p:cBhvr>
                                        <p:cTn id="16" dur="1000" fill="hold">
                                          <p:stCondLst>
                                            <p:cond delay="0"/>
                                          </p:stCondLst>
                                        </p:cTn>
                                        <p:tgtEl>
                                          <p:spTgt spid="33"/>
                                        </p:tgtEl>
                                        <p:attrNameLst>
                                          <p:attrName>ppt_y</p:attrName>
                                        </p:attrNameLst>
                                      </p:cBhvr>
                                    </p:anim>
                                    <p:animRot by="21600000">
                                      <p:cBhvr>
                                        <p:cTn id="17" dur="1000" fill="hold">
                                          <p:stCondLst>
                                            <p:cond delay="0"/>
                                          </p:stCondLst>
                                        </p:cTn>
                                        <p:tgtEl>
                                          <p:spTgt spid="33"/>
                                        </p:tgtEl>
                                        <p:attrNameLst>
                                          <p:attrName>r</p:attrName>
                                        </p:attrNameLst>
                                      </p:cBhvr>
                                    </p:animRot>
                                  </p:childTnLst>
                                </p:cTn>
                              </p:par>
                              <p:par>
                                <p:cTn id="18" presetID="41" presetClass="entr" presetSubtype="0" fill="hold" grpId="1" nodeType="withEffect">
                                  <p:stCondLst>
                                    <p:cond delay="0"/>
                                  </p:stCondLst>
                                  <p:iterate type="lt">
                                    <p:tmPct val="10000"/>
                                  </p:iterate>
                                  <p:childTnLst>
                                    <p:set>
                                      <p:cBhvr>
                                        <p:cTn id="19" dur="1" fill="hold">
                                          <p:stCondLst>
                                            <p:cond delay="0"/>
                                          </p:stCondLst>
                                        </p:cTn>
                                        <p:tgtEl>
                                          <p:spTgt spid="33"/>
                                        </p:tgtEl>
                                        <p:attrNameLst>
                                          <p:attrName>style.visibility</p:attrName>
                                        </p:attrNameLst>
                                      </p:cBhvr>
                                      <p:to>
                                        <p:strVal val="visible"/>
                                      </p:to>
                                    </p:set>
                                    <p:anim calcmode="lin" valueType="num">
                                      <p:cBhvr>
                                        <p:cTn id="20" dur="10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21" dur="1000" fill="hold"/>
                                        <p:tgtEl>
                                          <p:spTgt spid="33"/>
                                        </p:tgtEl>
                                        <p:attrNameLst>
                                          <p:attrName>ppt_y</p:attrName>
                                        </p:attrNameLst>
                                      </p:cBhvr>
                                      <p:tavLst>
                                        <p:tav tm="0">
                                          <p:val>
                                            <p:strVal val="#ppt_y"/>
                                          </p:val>
                                        </p:tav>
                                        <p:tav tm="100000">
                                          <p:val>
                                            <p:strVal val="#ppt_y"/>
                                          </p:val>
                                        </p:tav>
                                      </p:tavLst>
                                    </p:anim>
                                    <p:anim calcmode="lin" valueType="num">
                                      <p:cBhvr>
                                        <p:cTn id="22" dur="10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23" dur="10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1000" tmFilter="0,0; .5, 1; 1, 1"/>
                                        <p:tgtEl>
                                          <p:spTgt spid="33"/>
                                        </p:tgtEl>
                                      </p:cBhvr>
                                    </p:animEffect>
                                  </p:childTnLst>
                                </p:cTn>
                              </p:par>
                            </p:childTnLst>
                          </p:cTn>
                        </p:par>
                        <p:par>
                          <p:cTn id="25" fill="hold">
                            <p:stCondLst>
                              <p:cond delay="2300"/>
                            </p:stCondLst>
                            <p:childTnLst>
                              <p:par>
                                <p:cTn id="26" presetID="14" presetClass="entr" presetSubtype="1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500"/>
                                        <p:tgtEl>
                                          <p:spTgt spid="3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randombar(horizontal)">
                                      <p:cBhvr>
                                        <p:cTn id="31" dur="500"/>
                                        <p:tgtEl>
                                          <p:spTgt spid="3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randombar(horizontal)">
                                      <p:cBhvr>
                                        <p:cTn id="34" dur="500"/>
                                        <p:tgtEl>
                                          <p:spTgt spid="3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randombar(horizontal)">
                                      <p:cBhvr>
                                        <p:cTn id="37" dur="500"/>
                                        <p:tgtEl>
                                          <p:spTgt spid="3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2" grpId="0" bldLvl="0" animBg="1"/>
      <p:bldP spid="33" grpId="0"/>
      <p:bldP spid="33" grpId="1"/>
      <p:bldP spid="34" grpId="0"/>
      <p:bldP spid="35" grpId="0"/>
      <p:bldP spid="36" grpId="0"/>
      <p:bldP spid="37"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descr="IMG_20180124_105411.jpg"/>
          <p:cNvPicPr>
            <a:picLocks noChangeAspect="1"/>
          </p:cNvPicPr>
          <p:nvPr/>
        </p:nvPicPr>
        <p:blipFill>
          <a:blip r:embed="rId3" cstate="print"/>
          <a:stretch>
            <a:fillRect/>
          </a:stretch>
        </p:blipFill>
        <p:spPr>
          <a:xfrm>
            <a:off x="7680176" y="2060848"/>
            <a:ext cx="1782198" cy="2304256"/>
          </a:xfrm>
          <a:prstGeom prst="rect">
            <a:avLst/>
          </a:prstGeom>
        </p:spPr>
      </p:pic>
      <p:pic>
        <p:nvPicPr>
          <p:cNvPr id="58" name="图片 57" descr="IMG_1654.JPG"/>
          <p:cNvPicPr>
            <a:picLocks noChangeAspect="1"/>
          </p:cNvPicPr>
          <p:nvPr/>
        </p:nvPicPr>
        <p:blipFill>
          <a:blip r:embed="rId4" cstate="print"/>
          <a:stretch>
            <a:fillRect/>
          </a:stretch>
        </p:blipFill>
        <p:spPr>
          <a:xfrm>
            <a:off x="3215680" y="2060848"/>
            <a:ext cx="1800200" cy="2304256"/>
          </a:xfrm>
          <a:prstGeom prst="rect">
            <a:avLst/>
          </a:prstGeom>
        </p:spPr>
      </p:pic>
      <p:pic>
        <p:nvPicPr>
          <p:cNvPr id="163" name="图片 162" descr="微信图片_20180122174352.jpg"/>
          <p:cNvPicPr>
            <a:picLocks noChangeAspect="1"/>
          </p:cNvPicPr>
          <p:nvPr/>
        </p:nvPicPr>
        <p:blipFill>
          <a:blip r:embed="rId5" cstate="print"/>
          <a:stretch>
            <a:fillRect/>
          </a:stretch>
        </p:blipFill>
        <p:spPr>
          <a:xfrm>
            <a:off x="9840416" y="2060848"/>
            <a:ext cx="1800201" cy="2304256"/>
          </a:xfrm>
          <a:prstGeom prst="rect">
            <a:avLst/>
          </a:prstGeom>
        </p:spPr>
      </p:pic>
      <p:pic>
        <p:nvPicPr>
          <p:cNvPr id="162" name="图片 161" descr="微信图片_20180122170301.jpg"/>
          <p:cNvPicPr>
            <a:picLocks noChangeAspect="1"/>
          </p:cNvPicPr>
          <p:nvPr/>
        </p:nvPicPr>
        <p:blipFill>
          <a:blip r:embed="rId6" cstate="print"/>
          <a:stretch>
            <a:fillRect/>
          </a:stretch>
        </p:blipFill>
        <p:spPr>
          <a:xfrm>
            <a:off x="911424" y="2060848"/>
            <a:ext cx="1800200" cy="2304256"/>
          </a:xfrm>
          <a:prstGeom prst="rect">
            <a:avLst/>
          </a:prstGeom>
        </p:spPr>
      </p:pic>
      <p:sp>
        <p:nvSpPr>
          <p:cNvPr id="67" name="文本框 10"/>
          <p:cNvSpPr txBox="1">
            <a:spLocks noChangeArrowheads="1"/>
          </p:cNvSpPr>
          <p:nvPr/>
        </p:nvSpPr>
        <p:spPr bwMode="auto">
          <a:xfrm>
            <a:off x="839416" y="260648"/>
            <a:ext cx="4680076" cy="461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8" tIns="45713" rIns="91428" bIns="4571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latin typeface="华文中宋" pitchFamily="2" charset="-122"/>
                <a:ea typeface="华文中宋" pitchFamily="2" charset="-122"/>
                <a:cs typeface="+mn-ea"/>
                <a:sym typeface="+mn-lt"/>
              </a:rPr>
              <a:t>五个项目</a:t>
            </a:r>
            <a:endParaRPr lang="zh-CN" altLang="en-US" sz="2400" b="1" dirty="0">
              <a:latin typeface="华文中宋" pitchFamily="2" charset="-122"/>
              <a:ea typeface="华文中宋" pitchFamily="2" charset="-122"/>
              <a:cs typeface="+mn-ea"/>
              <a:sym typeface="+mn-lt"/>
            </a:endParaRPr>
          </a:p>
        </p:txBody>
      </p:sp>
      <p:grpSp>
        <p:nvGrpSpPr>
          <p:cNvPr id="118" name="组合 117"/>
          <p:cNvGrpSpPr/>
          <p:nvPr/>
        </p:nvGrpSpPr>
        <p:grpSpPr>
          <a:xfrm>
            <a:off x="3175558" y="1340768"/>
            <a:ext cx="824869" cy="980720"/>
            <a:chOff x="3534996" y="1547078"/>
            <a:chExt cx="878774" cy="1044807"/>
          </a:xfrm>
        </p:grpSpPr>
        <p:grpSp>
          <p:nvGrpSpPr>
            <p:cNvPr id="119" name="组合 118"/>
            <p:cNvGrpSpPr/>
            <p:nvPr/>
          </p:nvGrpSpPr>
          <p:grpSpPr>
            <a:xfrm>
              <a:off x="3534996" y="1547078"/>
              <a:ext cx="878774" cy="1044807"/>
              <a:chOff x="1008115" y="2542722"/>
              <a:chExt cx="1360493" cy="1617547"/>
            </a:xfrm>
          </p:grpSpPr>
          <p:grpSp>
            <p:nvGrpSpPr>
              <p:cNvPr id="121" name="组合 12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23" name="同心圆 1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srgbClr val="FF0000"/>
                    </a:solidFill>
                    <a:ea typeface="微软雅黑" panose="020B0503020204020204" pitchFamily="34" charset="-122"/>
                  </a:endParaRPr>
                </a:p>
              </p:txBody>
            </p:sp>
            <p:sp>
              <p:nvSpPr>
                <p:cNvPr id="124" name="椭圆 1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865" dirty="0" smtClean="0">
                    <a:solidFill>
                      <a:srgbClr val="FF0000"/>
                    </a:solidFill>
                    <a:ea typeface="微软雅黑" panose="020B0503020204020204" pitchFamily="34" charset="-122"/>
                  </a:endParaRPr>
                </a:p>
              </p:txBody>
            </p:sp>
          </p:grpSp>
          <p:sp>
            <p:nvSpPr>
              <p:cNvPr id="122" name="TextBox 121"/>
              <p:cNvSpPr txBox="1"/>
              <p:nvPr/>
            </p:nvSpPr>
            <p:spPr>
              <a:xfrm>
                <a:off x="1259743" y="2718089"/>
                <a:ext cx="511099" cy="1442180"/>
              </a:xfrm>
              <a:prstGeom prst="rect">
                <a:avLst/>
              </a:prstGeom>
              <a:noFill/>
            </p:spPr>
            <p:txBody>
              <a:bodyPr wrap="none" rtlCol="0">
                <a:spAutoFit/>
              </a:bodyPr>
              <a:lstStyle/>
              <a:p>
                <a:endParaRPr lang="zh-CN" altLang="en-US" sz="4800" dirty="0">
                  <a:solidFill>
                    <a:srgbClr val="FF0000"/>
                  </a:solidFill>
                  <a:latin typeface="微软雅黑" panose="020B0503020204020204" pitchFamily="34" charset="-122"/>
                  <a:ea typeface="造字工房劲黑（非商用）常规体" pitchFamily="50" charset="-122"/>
                </a:endParaRPr>
              </a:p>
            </p:txBody>
          </p:sp>
        </p:grpSp>
        <p:sp>
          <p:nvSpPr>
            <p:cNvPr id="120" name="TextBox 19"/>
            <p:cNvSpPr>
              <a:spLocks noChangeArrowheads="1"/>
            </p:cNvSpPr>
            <p:nvPr/>
          </p:nvSpPr>
          <p:spPr bwMode="auto">
            <a:xfrm>
              <a:off x="3802804" y="1687012"/>
              <a:ext cx="378162" cy="556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800" dirty="0">
                  <a:solidFill>
                    <a:srgbClr val="FF0000"/>
                  </a:solidFill>
                  <a:latin typeface="+mj-lt"/>
                  <a:ea typeface="微软雅黑" panose="020B0503020204020204" pitchFamily="34" charset="-122"/>
                </a:rPr>
                <a:t>2</a:t>
              </a:r>
              <a:endParaRPr lang="zh-CN" altLang="en-US" sz="2800" dirty="0">
                <a:solidFill>
                  <a:srgbClr val="FF0000"/>
                </a:solidFill>
                <a:latin typeface="+mj-lt"/>
                <a:ea typeface="微软雅黑" panose="020B0503020204020204" pitchFamily="34" charset="-122"/>
              </a:endParaRPr>
            </a:p>
          </p:txBody>
        </p:sp>
      </p:grpSp>
      <p:grpSp>
        <p:nvGrpSpPr>
          <p:cNvPr id="111" name="组合 110"/>
          <p:cNvGrpSpPr/>
          <p:nvPr/>
        </p:nvGrpSpPr>
        <p:grpSpPr>
          <a:xfrm>
            <a:off x="911424" y="1340768"/>
            <a:ext cx="824869" cy="980720"/>
            <a:chOff x="3534996" y="1547078"/>
            <a:chExt cx="878774" cy="1044807"/>
          </a:xfrm>
        </p:grpSpPr>
        <p:grpSp>
          <p:nvGrpSpPr>
            <p:cNvPr id="112" name="组合 111"/>
            <p:cNvGrpSpPr/>
            <p:nvPr/>
          </p:nvGrpSpPr>
          <p:grpSpPr>
            <a:xfrm>
              <a:off x="3534996" y="1547078"/>
              <a:ext cx="878774" cy="1044807"/>
              <a:chOff x="1008115" y="2542722"/>
              <a:chExt cx="1360493" cy="1617547"/>
            </a:xfrm>
          </p:grpSpPr>
          <p:grpSp>
            <p:nvGrpSpPr>
              <p:cNvPr id="114" name="组合 113"/>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srgbClr val="FF0000"/>
                    </a:solidFill>
                    <a:ea typeface="微软雅黑" panose="020B0503020204020204" pitchFamily="34" charset="-122"/>
                  </a:endParaRPr>
                </a:p>
              </p:txBody>
            </p:sp>
            <p:sp>
              <p:nvSpPr>
                <p:cNvPr id="117" name="椭圆 1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865" dirty="0" smtClean="0">
                    <a:solidFill>
                      <a:srgbClr val="FF0000"/>
                    </a:solidFill>
                    <a:ea typeface="微软雅黑" panose="020B0503020204020204" pitchFamily="34" charset="-122"/>
                  </a:endParaRPr>
                </a:p>
              </p:txBody>
            </p:sp>
          </p:grpSp>
          <p:sp>
            <p:nvSpPr>
              <p:cNvPr id="115" name="TextBox 114"/>
              <p:cNvSpPr txBox="1"/>
              <p:nvPr/>
            </p:nvSpPr>
            <p:spPr>
              <a:xfrm>
                <a:off x="1259743" y="2718089"/>
                <a:ext cx="511099" cy="1442180"/>
              </a:xfrm>
              <a:prstGeom prst="rect">
                <a:avLst/>
              </a:prstGeom>
              <a:noFill/>
            </p:spPr>
            <p:txBody>
              <a:bodyPr wrap="none" rtlCol="0">
                <a:spAutoFit/>
              </a:bodyPr>
              <a:lstStyle/>
              <a:p>
                <a:endParaRPr lang="zh-CN" altLang="en-US" sz="4800" dirty="0">
                  <a:solidFill>
                    <a:srgbClr val="FF0000"/>
                  </a:solidFill>
                  <a:latin typeface="微软雅黑" panose="020B0503020204020204" pitchFamily="34" charset="-122"/>
                  <a:ea typeface="造字工房劲黑（非商用）常规体" pitchFamily="50" charset="-122"/>
                </a:endParaRPr>
              </a:p>
            </p:txBody>
          </p:sp>
        </p:grpSp>
        <p:sp>
          <p:nvSpPr>
            <p:cNvPr id="113" name="TextBox 19"/>
            <p:cNvSpPr>
              <a:spLocks noChangeArrowheads="1"/>
            </p:cNvSpPr>
            <p:nvPr/>
          </p:nvSpPr>
          <p:spPr bwMode="auto">
            <a:xfrm>
              <a:off x="3802804" y="1687012"/>
              <a:ext cx="313218" cy="556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800" dirty="0">
                  <a:solidFill>
                    <a:srgbClr val="FF0000"/>
                  </a:solidFill>
                  <a:latin typeface="+mj-lt"/>
                  <a:ea typeface="微软雅黑" panose="020B0503020204020204" pitchFamily="34" charset="-122"/>
                </a:rPr>
                <a:t>1</a:t>
              </a:r>
              <a:endParaRPr lang="zh-CN" altLang="en-US" sz="2800" dirty="0">
                <a:solidFill>
                  <a:srgbClr val="FF0000"/>
                </a:solidFill>
                <a:latin typeface="+mj-lt"/>
                <a:ea typeface="微软雅黑" panose="020B0503020204020204" pitchFamily="34" charset="-122"/>
              </a:endParaRPr>
            </a:p>
          </p:txBody>
        </p:sp>
      </p:grpSp>
      <p:grpSp>
        <p:nvGrpSpPr>
          <p:cNvPr id="132" name="组合 131"/>
          <p:cNvGrpSpPr/>
          <p:nvPr/>
        </p:nvGrpSpPr>
        <p:grpSpPr>
          <a:xfrm>
            <a:off x="7678360" y="1340768"/>
            <a:ext cx="824869" cy="980720"/>
            <a:chOff x="3534996" y="1547078"/>
            <a:chExt cx="878774" cy="1044807"/>
          </a:xfrm>
        </p:grpSpPr>
        <p:grpSp>
          <p:nvGrpSpPr>
            <p:cNvPr id="133" name="组合 132"/>
            <p:cNvGrpSpPr/>
            <p:nvPr/>
          </p:nvGrpSpPr>
          <p:grpSpPr>
            <a:xfrm>
              <a:off x="3534996" y="1547078"/>
              <a:ext cx="878774" cy="1044807"/>
              <a:chOff x="1008115" y="2542722"/>
              <a:chExt cx="1360493" cy="1617547"/>
            </a:xfrm>
          </p:grpSpPr>
          <p:grpSp>
            <p:nvGrpSpPr>
              <p:cNvPr id="135" name="组合 13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37" name="同心圆 1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srgbClr val="FF0000"/>
                    </a:solidFill>
                    <a:ea typeface="微软雅黑" panose="020B0503020204020204" pitchFamily="34" charset="-122"/>
                  </a:endParaRPr>
                </a:p>
              </p:txBody>
            </p:sp>
            <p:sp>
              <p:nvSpPr>
                <p:cNvPr id="138" name="椭圆 1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865" dirty="0" smtClean="0">
                    <a:solidFill>
                      <a:srgbClr val="FF0000"/>
                    </a:solidFill>
                    <a:ea typeface="微软雅黑" panose="020B0503020204020204" pitchFamily="34" charset="-122"/>
                  </a:endParaRPr>
                </a:p>
              </p:txBody>
            </p:sp>
          </p:grpSp>
          <p:sp>
            <p:nvSpPr>
              <p:cNvPr id="136" name="TextBox 135"/>
              <p:cNvSpPr txBox="1"/>
              <p:nvPr/>
            </p:nvSpPr>
            <p:spPr>
              <a:xfrm>
                <a:off x="1259743" y="2718089"/>
                <a:ext cx="511099" cy="1442180"/>
              </a:xfrm>
              <a:prstGeom prst="rect">
                <a:avLst/>
              </a:prstGeom>
              <a:noFill/>
            </p:spPr>
            <p:txBody>
              <a:bodyPr wrap="none" rtlCol="0">
                <a:spAutoFit/>
              </a:bodyPr>
              <a:lstStyle/>
              <a:p>
                <a:endParaRPr lang="zh-CN" altLang="en-US" sz="4800" dirty="0">
                  <a:solidFill>
                    <a:srgbClr val="FF0000"/>
                  </a:solidFill>
                  <a:latin typeface="微软雅黑" panose="020B0503020204020204" pitchFamily="34" charset="-122"/>
                  <a:ea typeface="造字工房劲黑（非商用）常规体" pitchFamily="50" charset="-122"/>
                </a:endParaRPr>
              </a:p>
            </p:txBody>
          </p:sp>
        </p:grpSp>
        <p:sp>
          <p:nvSpPr>
            <p:cNvPr id="134" name="TextBox 19"/>
            <p:cNvSpPr>
              <a:spLocks noChangeArrowheads="1"/>
            </p:cNvSpPr>
            <p:nvPr/>
          </p:nvSpPr>
          <p:spPr bwMode="auto">
            <a:xfrm>
              <a:off x="3802804" y="1687012"/>
              <a:ext cx="395751" cy="556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800" dirty="0">
                  <a:solidFill>
                    <a:srgbClr val="FF0000"/>
                  </a:solidFill>
                  <a:latin typeface="+mj-lt"/>
                  <a:ea typeface="微软雅黑" panose="020B0503020204020204" pitchFamily="34" charset="-122"/>
                </a:rPr>
                <a:t>4</a:t>
              </a:r>
              <a:endParaRPr lang="zh-CN" altLang="en-US" sz="2800" dirty="0">
                <a:solidFill>
                  <a:srgbClr val="FF0000"/>
                </a:solidFill>
                <a:latin typeface="+mj-lt"/>
                <a:ea typeface="微软雅黑" panose="020B0503020204020204" pitchFamily="34" charset="-122"/>
              </a:endParaRPr>
            </a:p>
          </p:txBody>
        </p:sp>
      </p:grpSp>
      <p:grpSp>
        <p:nvGrpSpPr>
          <p:cNvPr id="139" name="组合 138"/>
          <p:cNvGrpSpPr/>
          <p:nvPr/>
        </p:nvGrpSpPr>
        <p:grpSpPr>
          <a:xfrm>
            <a:off x="9929763" y="1412776"/>
            <a:ext cx="824869" cy="980720"/>
            <a:chOff x="3534996" y="1547078"/>
            <a:chExt cx="878774" cy="1044807"/>
          </a:xfrm>
        </p:grpSpPr>
        <p:grpSp>
          <p:nvGrpSpPr>
            <p:cNvPr id="140" name="组合 139"/>
            <p:cNvGrpSpPr/>
            <p:nvPr/>
          </p:nvGrpSpPr>
          <p:grpSpPr>
            <a:xfrm>
              <a:off x="3534996" y="1547078"/>
              <a:ext cx="878774" cy="1044807"/>
              <a:chOff x="1008115" y="2542722"/>
              <a:chExt cx="1360493" cy="1617547"/>
            </a:xfrm>
          </p:grpSpPr>
          <p:grpSp>
            <p:nvGrpSpPr>
              <p:cNvPr id="142" name="组合 141"/>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srgbClr val="FF0000"/>
                    </a:solidFill>
                    <a:ea typeface="微软雅黑" panose="020B0503020204020204" pitchFamily="34" charset="-122"/>
                  </a:endParaRPr>
                </a:p>
              </p:txBody>
            </p:sp>
            <p:sp>
              <p:nvSpPr>
                <p:cNvPr id="145" name="椭圆 14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865" dirty="0" smtClean="0">
                    <a:solidFill>
                      <a:srgbClr val="FF0000"/>
                    </a:solidFill>
                    <a:ea typeface="微软雅黑" panose="020B0503020204020204" pitchFamily="34" charset="-122"/>
                  </a:endParaRPr>
                </a:p>
              </p:txBody>
            </p:sp>
          </p:grpSp>
          <p:sp>
            <p:nvSpPr>
              <p:cNvPr id="143" name="TextBox 142"/>
              <p:cNvSpPr txBox="1"/>
              <p:nvPr/>
            </p:nvSpPr>
            <p:spPr>
              <a:xfrm>
                <a:off x="1259743" y="2718089"/>
                <a:ext cx="511099" cy="1442180"/>
              </a:xfrm>
              <a:prstGeom prst="rect">
                <a:avLst/>
              </a:prstGeom>
              <a:noFill/>
            </p:spPr>
            <p:txBody>
              <a:bodyPr wrap="none" rtlCol="0">
                <a:spAutoFit/>
              </a:bodyPr>
              <a:lstStyle/>
              <a:p>
                <a:endParaRPr lang="zh-CN" altLang="en-US" sz="4800" dirty="0">
                  <a:solidFill>
                    <a:srgbClr val="FF0000"/>
                  </a:solidFill>
                  <a:latin typeface="微软雅黑" panose="020B0503020204020204" pitchFamily="34" charset="-122"/>
                  <a:ea typeface="造字工房劲黑（非商用）常规体" pitchFamily="50" charset="-122"/>
                </a:endParaRPr>
              </a:p>
            </p:txBody>
          </p:sp>
        </p:grpSp>
        <p:sp>
          <p:nvSpPr>
            <p:cNvPr id="141" name="TextBox 19"/>
            <p:cNvSpPr>
              <a:spLocks noChangeArrowheads="1"/>
            </p:cNvSpPr>
            <p:nvPr/>
          </p:nvSpPr>
          <p:spPr bwMode="auto">
            <a:xfrm>
              <a:off x="3802804" y="1687012"/>
              <a:ext cx="374779" cy="556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800" dirty="0">
                  <a:solidFill>
                    <a:srgbClr val="FF0000"/>
                  </a:solidFill>
                  <a:latin typeface="+mj-lt"/>
                  <a:ea typeface="微软雅黑" panose="020B0503020204020204" pitchFamily="34" charset="-122"/>
                </a:rPr>
                <a:t>5</a:t>
              </a:r>
              <a:endParaRPr lang="zh-CN" altLang="en-US" sz="2800" dirty="0">
                <a:solidFill>
                  <a:srgbClr val="FF0000"/>
                </a:solidFill>
                <a:latin typeface="+mj-lt"/>
                <a:ea typeface="微软雅黑" panose="020B0503020204020204" pitchFamily="34" charset="-122"/>
              </a:endParaRPr>
            </a:p>
          </p:txBody>
        </p:sp>
      </p:grpSp>
      <p:grpSp>
        <p:nvGrpSpPr>
          <p:cNvPr id="146" name="组合 145"/>
          <p:cNvGrpSpPr/>
          <p:nvPr/>
        </p:nvGrpSpPr>
        <p:grpSpPr>
          <a:xfrm>
            <a:off x="695400" y="4433194"/>
            <a:ext cx="2067079" cy="1469831"/>
            <a:chOff x="519676" y="4283808"/>
            <a:chExt cx="2067078" cy="1469831"/>
          </a:xfrm>
        </p:grpSpPr>
        <p:sp>
          <p:nvSpPr>
            <p:cNvPr id="147" name="Rectangle 59"/>
            <p:cNvSpPr>
              <a:spLocks noChangeArrowheads="1"/>
            </p:cNvSpPr>
            <p:nvPr/>
          </p:nvSpPr>
          <p:spPr bwMode="auto">
            <a:xfrm>
              <a:off x="770422" y="4283808"/>
              <a:ext cx="1676585" cy="707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square" lIns="91438" tIns="45718" rIns="91438" bIns="45718">
              <a:spAutoFit/>
            </a:bodyPr>
            <a:lstStyle/>
            <a:p>
              <a:pPr algn="ctr"/>
              <a:r>
                <a:rPr lang="zh-CN" altLang="en-US" sz="2000" b="1" dirty="0" smtClean="0">
                  <a:solidFill>
                    <a:srgbClr val="FF0000"/>
                  </a:solidFill>
                  <a:latin typeface="微软雅黑" panose="020B0503020204020204" pitchFamily="34" charset="-122"/>
                  <a:ea typeface="微软雅黑" panose="020B0503020204020204" pitchFamily="34" charset="-122"/>
                  <a:sym typeface="方正兰亭黑_GBK" pitchFamily="2" charset="-122"/>
                </a:rPr>
                <a:t>安全文化一条街</a:t>
              </a:r>
              <a:endParaRPr lang="en-US" sz="2000" b="1" dirty="0">
                <a:solidFill>
                  <a:srgbClr val="FF0000"/>
                </a:solidFill>
                <a:latin typeface="微软雅黑" panose="020B0503020204020204" pitchFamily="34" charset="-122"/>
                <a:ea typeface="微软雅黑" panose="020B0503020204020204" pitchFamily="34" charset="-122"/>
                <a:sym typeface="方正兰亭黑_GBK" pitchFamily="2" charset="-122"/>
              </a:endParaRPr>
            </a:p>
          </p:txBody>
        </p:sp>
        <p:sp>
          <p:nvSpPr>
            <p:cNvPr id="148" name="矩形 47"/>
            <p:cNvSpPr>
              <a:spLocks noChangeArrowheads="1"/>
            </p:cNvSpPr>
            <p:nvPr/>
          </p:nvSpPr>
          <p:spPr bwMode="auto">
            <a:xfrm>
              <a:off x="519676" y="5007806"/>
              <a:ext cx="2067078" cy="7458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square" lIns="91428" tIns="45714" rIns="91428" bIns="45714">
              <a:spAutoFit/>
            </a:bodyPr>
            <a:lstStyle/>
            <a:p>
              <a:pPr algn="ctr">
                <a:lnSpc>
                  <a:spcPct val="110000"/>
                </a:lnSpc>
              </a:pPr>
              <a:r>
                <a:rPr lang="zh-CN" altLang="en-US" sz="2000" b="1" dirty="0" smtClean="0">
                  <a:latin typeface="微软雅黑" panose="020B0503020204020204" pitchFamily="34" charset="-122"/>
                  <a:ea typeface="微软雅黑" panose="020B0503020204020204" pitchFamily="34" charset="-122"/>
                </a:rPr>
                <a:t>忻州市代县用安全标语装扮街道</a:t>
              </a:r>
              <a:endParaRPr lang="zh-CN" altLang="en-US" sz="2000" b="1" dirty="0">
                <a:latin typeface="微软雅黑" panose="020B0503020204020204" pitchFamily="34" charset="-122"/>
                <a:ea typeface="微软雅黑" panose="020B0503020204020204" pitchFamily="34" charset="-122"/>
              </a:endParaRPr>
            </a:p>
          </p:txBody>
        </p:sp>
      </p:grpSp>
      <p:grpSp>
        <p:nvGrpSpPr>
          <p:cNvPr id="149" name="组合 148"/>
          <p:cNvGrpSpPr/>
          <p:nvPr/>
        </p:nvGrpSpPr>
        <p:grpSpPr>
          <a:xfrm>
            <a:off x="2999656" y="4433194"/>
            <a:ext cx="2067079" cy="1764271"/>
            <a:chOff x="2823931" y="4283808"/>
            <a:chExt cx="2067078" cy="1764271"/>
          </a:xfrm>
        </p:grpSpPr>
        <p:sp>
          <p:nvSpPr>
            <p:cNvPr id="150" name="Rectangle 59"/>
            <p:cNvSpPr>
              <a:spLocks noChangeArrowheads="1"/>
            </p:cNvSpPr>
            <p:nvPr/>
          </p:nvSpPr>
          <p:spPr bwMode="auto">
            <a:xfrm>
              <a:off x="3031556" y="4283808"/>
              <a:ext cx="1676585" cy="400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square" lIns="91438" tIns="45718" rIns="91438" bIns="45718">
              <a:spAutoFit/>
            </a:bodyPr>
            <a:lstStyle/>
            <a:p>
              <a:pPr algn="ctr"/>
              <a:r>
                <a:rPr lang="zh-CN" altLang="en-US" sz="2000" b="1" dirty="0" smtClean="0">
                  <a:solidFill>
                    <a:srgbClr val="FF0000"/>
                  </a:solidFill>
                  <a:latin typeface="微软雅黑" panose="020B0503020204020204" pitchFamily="34" charset="-122"/>
                  <a:ea typeface="微软雅黑" panose="020B0503020204020204" pitchFamily="34" charset="-122"/>
                  <a:sym typeface="方正兰亭黑_GBK" pitchFamily="2" charset="-122"/>
                </a:rPr>
                <a:t>主题广场</a:t>
              </a:r>
              <a:endParaRPr lang="en-US" sz="2000" b="1" dirty="0">
                <a:solidFill>
                  <a:srgbClr val="FF0000"/>
                </a:solidFill>
                <a:latin typeface="微软雅黑" panose="020B0503020204020204" pitchFamily="34" charset="-122"/>
                <a:ea typeface="微软雅黑" panose="020B0503020204020204" pitchFamily="34" charset="-122"/>
                <a:sym typeface="方正兰亭黑_GBK" pitchFamily="2" charset="-122"/>
              </a:endParaRPr>
            </a:p>
          </p:txBody>
        </p:sp>
        <p:sp>
          <p:nvSpPr>
            <p:cNvPr id="151" name="矩形 47"/>
            <p:cNvSpPr>
              <a:spLocks noChangeArrowheads="1"/>
            </p:cNvSpPr>
            <p:nvPr/>
          </p:nvSpPr>
          <p:spPr bwMode="auto">
            <a:xfrm>
              <a:off x="2823931" y="5007806"/>
              <a:ext cx="2067078" cy="1040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square" lIns="91428" tIns="45714" rIns="91428" bIns="45714">
              <a:spAutoFit/>
            </a:bodyPr>
            <a:lstStyle/>
            <a:p>
              <a:pPr algn="ctr">
                <a:lnSpc>
                  <a:spcPct val="110000"/>
                </a:lnSpc>
              </a:pPr>
              <a:r>
                <a:rPr lang="zh-CN" altLang="en-US" sz="2000" b="1" dirty="0" smtClean="0">
                  <a:latin typeface="微软雅黑" panose="020B0503020204020204" pitchFamily="34" charset="-122"/>
                  <a:ea typeface="微软雅黑" panose="020B0503020204020204" pitchFamily="34" charset="-122"/>
                  <a:sym typeface="方正兰亭黑_GBK" pitchFamily="2" charset="-122"/>
                </a:rPr>
                <a:t>忻州市保德县打造的主题广场</a:t>
              </a:r>
              <a:endParaRPr lang="zh-CN" altLang="en-US" sz="2000" b="1" dirty="0">
                <a:latin typeface="微软雅黑" panose="020B0503020204020204" pitchFamily="34" charset="-122"/>
                <a:ea typeface="微软雅黑" panose="020B0503020204020204" pitchFamily="34" charset="-122"/>
              </a:endParaRPr>
            </a:p>
            <a:p>
              <a:pPr algn="ctr">
                <a:lnSpc>
                  <a:spcPct val="110000"/>
                </a:lnSpc>
              </a:pPr>
              <a:endParaRPr lang="zh-CN" altLang="en-US" sz="1600" dirty="0">
                <a:latin typeface="微软雅黑" panose="020B0503020204020204" pitchFamily="34" charset="-122"/>
                <a:ea typeface="微软雅黑" panose="020B0503020204020204" pitchFamily="34" charset="-122"/>
              </a:endParaRPr>
            </a:p>
          </p:txBody>
        </p:sp>
      </p:grpSp>
      <p:grpSp>
        <p:nvGrpSpPr>
          <p:cNvPr id="152" name="组合 151"/>
          <p:cNvGrpSpPr/>
          <p:nvPr/>
        </p:nvGrpSpPr>
        <p:grpSpPr>
          <a:xfrm>
            <a:off x="5303912" y="4433194"/>
            <a:ext cx="2067079" cy="1469831"/>
            <a:chOff x="5128187" y="4283808"/>
            <a:chExt cx="2067078" cy="1469831"/>
          </a:xfrm>
        </p:grpSpPr>
        <p:sp>
          <p:nvSpPr>
            <p:cNvPr id="153" name="Rectangle 59"/>
            <p:cNvSpPr>
              <a:spLocks noChangeArrowheads="1"/>
            </p:cNvSpPr>
            <p:nvPr/>
          </p:nvSpPr>
          <p:spPr bwMode="auto">
            <a:xfrm>
              <a:off x="5311568" y="4283808"/>
              <a:ext cx="1676585" cy="400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square" lIns="91438" tIns="45718" rIns="91438" bIns="45718">
              <a:spAutoFit/>
            </a:bodyPr>
            <a:lstStyle/>
            <a:p>
              <a:pPr algn="ctr"/>
              <a:r>
                <a:rPr lang="zh-CN" altLang="en-US" sz="2000" b="1" dirty="0" smtClean="0">
                  <a:solidFill>
                    <a:srgbClr val="FF0000"/>
                  </a:solidFill>
                  <a:latin typeface="微软雅黑" panose="020B0503020204020204" pitchFamily="34" charset="-122"/>
                  <a:ea typeface="微软雅黑" panose="020B0503020204020204" pitchFamily="34" charset="-122"/>
                  <a:sym typeface="方正兰亭黑_GBK" pitchFamily="2" charset="-122"/>
                </a:rPr>
                <a:t>主题公园</a:t>
              </a:r>
              <a:endParaRPr lang="en-US" sz="2000" b="1" dirty="0">
                <a:solidFill>
                  <a:srgbClr val="FF0000"/>
                </a:solidFill>
                <a:latin typeface="微软雅黑" panose="020B0503020204020204" pitchFamily="34" charset="-122"/>
                <a:ea typeface="微软雅黑" panose="020B0503020204020204" pitchFamily="34" charset="-122"/>
                <a:sym typeface="方正兰亭黑_GBK" pitchFamily="2" charset="-122"/>
              </a:endParaRPr>
            </a:p>
          </p:txBody>
        </p:sp>
        <p:sp>
          <p:nvSpPr>
            <p:cNvPr id="154" name="矩形 47"/>
            <p:cNvSpPr>
              <a:spLocks noChangeArrowheads="1"/>
            </p:cNvSpPr>
            <p:nvPr/>
          </p:nvSpPr>
          <p:spPr bwMode="auto">
            <a:xfrm>
              <a:off x="5128187" y="5007806"/>
              <a:ext cx="2067078" cy="7458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square" lIns="91428" tIns="45714" rIns="91428" bIns="45714">
              <a:spAutoFit/>
            </a:bodyPr>
            <a:lstStyle/>
            <a:p>
              <a:pPr algn="ctr">
                <a:lnSpc>
                  <a:spcPct val="110000"/>
                </a:lnSpc>
              </a:pPr>
              <a:r>
                <a:rPr lang="zh-CN" altLang="en-US" sz="2000" b="1" dirty="0" smtClean="0">
                  <a:latin typeface="微软雅黑" panose="020B0503020204020204" pitchFamily="34" charset="-122"/>
                  <a:ea typeface="微软雅黑" panose="020B0503020204020204" pitchFamily="34" charset="-122"/>
                </a:rPr>
                <a:t>忻州市静乐县命名的主题公园</a:t>
              </a:r>
              <a:endParaRPr lang="zh-CN" altLang="en-US" sz="2000" b="1" dirty="0">
                <a:latin typeface="微软雅黑" panose="020B0503020204020204" pitchFamily="34" charset="-122"/>
                <a:ea typeface="微软雅黑" panose="020B0503020204020204" pitchFamily="34" charset="-122"/>
              </a:endParaRPr>
            </a:p>
          </p:txBody>
        </p:sp>
      </p:grpSp>
      <p:grpSp>
        <p:nvGrpSpPr>
          <p:cNvPr id="155" name="组合 154"/>
          <p:cNvGrpSpPr/>
          <p:nvPr/>
        </p:nvGrpSpPr>
        <p:grpSpPr>
          <a:xfrm>
            <a:off x="7502293" y="4433194"/>
            <a:ext cx="2304256" cy="1493427"/>
            <a:chOff x="7326569" y="4283808"/>
            <a:chExt cx="2304255" cy="1493427"/>
          </a:xfrm>
        </p:grpSpPr>
        <p:sp>
          <p:nvSpPr>
            <p:cNvPr id="156" name="Rectangle 59"/>
            <p:cNvSpPr>
              <a:spLocks noChangeArrowheads="1"/>
            </p:cNvSpPr>
            <p:nvPr/>
          </p:nvSpPr>
          <p:spPr bwMode="auto">
            <a:xfrm>
              <a:off x="7615798" y="4283808"/>
              <a:ext cx="1676585" cy="707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square" lIns="91438" tIns="45718" rIns="91438" bIns="45718">
              <a:spAutoFit/>
            </a:bodyPr>
            <a:lstStyle/>
            <a:p>
              <a:pPr algn="ctr"/>
              <a:r>
                <a:rPr lang="zh-CN" altLang="en-US" sz="2000" b="1" dirty="0" smtClean="0">
                  <a:solidFill>
                    <a:srgbClr val="FF0000"/>
                  </a:solidFill>
                  <a:latin typeface="微软雅黑" panose="020B0503020204020204" pitchFamily="34" charset="-122"/>
                  <a:ea typeface="微软雅黑" panose="020B0503020204020204" pitchFamily="34" charset="-122"/>
                  <a:sym typeface="方正兰亭黑_GBK" pitchFamily="2" charset="-122"/>
                </a:rPr>
                <a:t>安全生产警示教育基地</a:t>
              </a:r>
              <a:endParaRPr lang="en-US" sz="2000" b="1" dirty="0">
                <a:solidFill>
                  <a:srgbClr val="FF0000"/>
                </a:solidFill>
                <a:latin typeface="微软雅黑" panose="020B0503020204020204" pitchFamily="34" charset="-122"/>
                <a:ea typeface="微软雅黑" panose="020B0503020204020204" pitchFamily="34" charset="-122"/>
                <a:sym typeface="方正兰亭黑_GBK" pitchFamily="2" charset="-122"/>
              </a:endParaRPr>
            </a:p>
          </p:txBody>
        </p:sp>
        <p:sp>
          <p:nvSpPr>
            <p:cNvPr id="157" name="矩形 47"/>
            <p:cNvSpPr>
              <a:spLocks noChangeArrowheads="1"/>
            </p:cNvSpPr>
            <p:nvPr/>
          </p:nvSpPr>
          <p:spPr bwMode="auto">
            <a:xfrm>
              <a:off x="7326569" y="5007806"/>
              <a:ext cx="2304255" cy="769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square" lIns="91428" tIns="45714" rIns="91428" bIns="45714">
              <a:spAutoFit/>
            </a:bodyPr>
            <a:lstStyle/>
            <a:p>
              <a:pPr algn="ctr">
                <a:lnSpc>
                  <a:spcPct val="110000"/>
                </a:lnSpc>
              </a:pPr>
              <a:r>
                <a:rPr lang="zh-CN" altLang="en-US" sz="2000" b="1" dirty="0" smtClean="0">
                  <a:latin typeface="微软雅黑" panose="020B0503020204020204" pitchFamily="34" charset="-122"/>
                  <a:ea typeface="微软雅黑" panose="020B0503020204020204" pitchFamily="34" charset="-122"/>
                </a:rPr>
                <a:t>忻州市繁峙县建立的警示教育基地</a:t>
              </a:r>
              <a:endParaRPr lang="zh-CN" altLang="en-US" sz="2000" b="1" dirty="0">
                <a:latin typeface="微软雅黑" panose="020B0503020204020204" pitchFamily="34" charset="-122"/>
                <a:ea typeface="微软雅黑" panose="020B0503020204020204" pitchFamily="34" charset="-122"/>
              </a:endParaRPr>
            </a:p>
          </p:txBody>
        </p:sp>
      </p:grpSp>
      <p:grpSp>
        <p:nvGrpSpPr>
          <p:cNvPr id="158" name="组合 157"/>
          <p:cNvGrpSpPr/>
          <p:nvPr/>
        </p:nvGrpSpPr>
        <p:grpSpPr>
          <a:xfrm>
            <a:off x="9768408" y="4433194"/>
            <a:ext cx="2067079" cy="1808385"/>
            <a:chOff x="9592683" y="4283808"/>
            <a:chExt cx="2067078" cy="1808385"/>
          </a:xfrm>
        </p:grpSpPr>
        <p:sp>
          <p:nvSpPr>
            <p:cNvPr id="159" name="Rectangle 59"/>
            <p:cNvSpPr>
              <a:spLocks noChangeArrowheads="1"/>
            </p:cNvSpPr>
            <p:nvPr/>
          </p:nvSpPr>
          <p:spPr bwMode="auto">
            <a:xfrm>
              <a:off x="9782876" y="4283808"/>
              <a:ext cx="1676585" cy="707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square" lIns="91438" tIns="45718" rIns="91438" bIns="45718">
              <a:spAutoFit/>
            </a:bodyPr>
            <a:lstStyle/>
            <a:p>
              <a:pPr algn="ctr"/>
              <a:r>
                <a:rPr lang="zh-CN" altLang="en-US" sz="2000" b="1" dirty="0" smtClean="0">
                  <a:solidFill>
                    <a:srgbClr val="FF0000"/>
                  </a:solidFill>
                  <a:latin typeface="微软雅黑" panose="020B0503020204020204" pitchFamily="34" charset="-122"/>
                  <a:ea typeface="微软雅黑" panose="020B0503020204020204" pitchFamily="34" charset="-122"/>
                  <a:sym typeface="方正兰亭黑_GBK" pitchFamily="2" charset="-122"/>
                </a:rPr>
                <a:t>安全文化体验馆</a:t>
              </a:r>
              <a:endParaRPr lang="en-US" sz="2000" b="1" dirty="0">
                <a:solidFill>
                  <a:srgbClr val="FF0000"/>
                </a:solidFill>
                <a:latin typeface="微软雅黑" panose="020B0503020204020204" pitchFamily="34" charset="-122"/>
                <a:ea typeface="微软雅黑" panose="020B0503020204020204" pitchFamily="34" charset="-122"/>
                <a:sym typeface="方正兰亭黑_GBK" pitchFamily="2" charset="-122"/>
              </a:endParaRPr>
            </a:p>
          </p:txBody>
        </p:sp>
        <p:sp>
          <p:nvSpPr>
            <p:cNvPr id="160" name="矩形 47"/>
            <p:cNvSpPr>
              <a:spLocks noChangeArrowheads="1"/>
            </p:cNvSpPr>
            <p:nvPr/>
          </p:nvSpPr>
          <p:spPr bwMode="auto">
            <a:xfrm>
              <a:off x="9592683" y="5007806"/>
              <a:ext cx="2067078" cy="108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square" lIns="91428" tIns="45714" rIns="91428" bIns="45714">
              <a:spAutoFit/>
            </a:bodyPr>
            <a:lstStyle/>
            <a:p>
              <a:pPr algn="ctr">
                <a:lnSpc>
                  <a:spcPct val="110000"/>
                </a:lnSpc>
              </a:pPr>
              <a:r>
                <a:rPr lang="zh-CN" altLang="en-US" sz="2000" b="1" dirty="0" smtClean="0">
                  <a:latin typeface="微软雅黑" panose="020B0503020204020204" pitchFamily="34" charset="-122"/>
                  <a:ea typeface="微软雅黑" panose="020B0503020204020204" pitchFamily="34" charset="-122"/>
                </a:rPr>
                <a:t>忻州市宁武县煤炭企业筹建的体验馆</a:t>
              </a:r>
              <a:endParaRPr lang="zh-CN" altLang="en-US" sz="2000" b="1" dirty="0">
                <a:latin typeface="微软雅黑" panose="020B0503020204020204" pitchFamily="34" charset="-122"/>
                <a:ea typeface="微软雅黑" panose="020B0503020204020204" pitchFamily="34" charset="-122"/>
              </a:endParaRPr>
            </a:p>
          </p:txBody>
        </p:sp>
      </p:grpSp>
      <p:sp>
        <p:nvSpPr>
          <p:cNvPr id="5" name="矩形 4"/>
          <p:cNvSpPr/>
          <p:nvPr/>
        </p:nvSpPr>
        <p:spPr>
          <a:xfrm>
            <a:off x="-24130" y="6612890"/>
            <a:ext cx="12277725" cy="245110"/>
          </a:xfrm>
          <a:prstGeom prst="rect">
            <a:avLst/>
          </a:prstGeom>
          <a:gradFill>
            <a:gsLst>
              <a:gs pos="0">
                <a:srgbClr val="FFFF00"/>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a:off x="14197" y="692696"/>
            <a:ext cx="12177803" cy="0"/>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pic>
        <p:nvPicPr>
          <p:cNvPr id="1026" name="图片 23" descr="H:\DCIM\121_1212\IMG_0415.JPG"/>
          <p:cNvPicPr>
            <a:picLocks noChangeAspect="1" noChangeArrowheads="1"/>
          </p:cNvPicPr>
          <p:nvPr/>
        </p:nvPicPr>
        <p:blipFill>
          <a:blip r:embed="rId7" cstate="print"/>
          <a:srcRect/>
          <a:stretch>
            <a:fillRect/>
          </a:stretch>
        </p:blipFill>
        <p:spPr bwMode="auto">
          <a:xfrm>
            <a:off x="5519936" y="2060848"/>
            <a:ext cx="1800200" cy="2304256"/>
          </a:xfrm>
          <a:prstGeom prst="rect">
            <a:avLst/>
          </a:prstGeom>
          <a:noFill/>
          <a:ln w="9525">
            <a:noFill/>
            <a:miter lim="800000"/>
            <a:headEnd/>
            <a:tailEnd/>
          </a:ln>
        </p:spPr>
      </p:pic>
      <p:grpSp>
        <p:nvGrpSpPr>
          <p:cNvPr id="125" name="组合 124"/>
          <p:cNvGrpSpPr/>
          <p:nvPr/>
        </p:nvGrpSpPr>
        <p:grpSpPr>
          <a:xfrm>
            <a:off x="5426959" y="1340768"/>
            <a:ext cx="824869" cy="980720"/>
            <a:chOff x="3534996" y="1547078"/>
            <a:chExt cx="878774" cy="1044807"/>
          </a:xfrm>
        </p:grpSpPr>
        <p:grpSp>
          <p:nvGrpSpPr>
            <p:cNvPr id="126" name="组合 125"/>
            <p:cNvGrpSpPr/>
            <p:nvPr/>
          </p:nvGrpSpPr>
          <p:grpSpPr>
            <a:xfrm>
              <a:off x="3534996" y="1547078"/>
              <a:ext cx="878774" cy="1044807"/>
              <a:chOff x="1008115" y="2542722"/>
              <a:chExt cx="1360493" cy="1617547"/>
            </a:xfrm>
          </p:grpSpPr>
          <p:grpSp>
            <p:nvGrpSpPr>
              <p:cNvPr id="128" name="组合 12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30" name="同心圆 1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srgbClr val="FF0000"/>
                    </a:solidFill>
                    <a:ea typeface="微软雅黑" panose="020B0503020204020204" pitchFamily="34" charset="-122"/>
                  </a:endParaRPr>
                </a:p>
              </p:txBody>
            </p:sp>
            <p:sp>
              <p:nvSpPr>
                <p:cNvPr id="131" name="椭圆 1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865" dirty="0" smtClean="0">
                    <a:solidFill>
                      <a:srgbClr val="FF0000"/>
                    </a:solidFill>
                    <a:ea typeface="微软雅黑" panose="020B0503020204020204" pitchFamily="34" charset="-122"/>
                  </a:endParaRPr>
                </a:p>
              </p:txBody>
            </p:sp>
          </p:grpSp>
          <p:sp>
            <p:nvSpPr>
              <p:cNvPr id="129" name="TextBox 128"/>
              <p:cNvSpPr txBox="1"/>
              <p:nvPr/>
            </p:nvSpPr>
            <p:spPr>
              <a:xfrm>
                <a:off x="1259743" y="2718089"/>
                <a:ext cx="511099" cy="1442180"/>
              </a:xfrm>
              <a:prstGeom prst="rect">
                <a:avLst/>
              </a:prstGeom>
              <a:noFill/>
            </p:spPr>
            <p:txBody>
              <a:bodyPr wrap="none" rtlCol="0">
                <a:spAutoFit/>
              </a:bodyPr>
              <a:lstStyle/>
              <a:p>
                <a:endParaRPr lang="zh-CN" altLang="en-US" sz="4800" dirty="0">
                  <a:solidFill>
                    <a:srgbClr val="FF0000"/>
                  </a:solidFill>
                  <a:latin typeface="微软雅黑" panose="020B0503020204020204" pitchFamily="34" charset="-122"/>
                  <a:ea typeface="造字工房劲黑（非商用）常规体" pitchFamily="50" charset="-122"/>
                </a:endParaRPr>
              </a:p>
            </p:txBody>
          </p:sp>
        </p:grpSp>
        <p:sp>
          <p:nvSpPr>
            <p:cNvPr id="127" name="TextBox 19"/>
            <p:cNvSpPr>
              <a:spLocks noChangeArrowheads="1"/>
            </p:cNvSpPr>
            <p:nvPr/>
          </p:nvSpPr>
          <p:spPr bwMode="auto">
            <a:xfrm>
              <a:off x="3802804" y="1687012"/>
              <a:ext cx="368014" cy="556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800" dirty="0">
                  <a:solidFill>
                    <a:srgbClr val="FF0000"/>
                  </a:solidFill>
                  <a:latin typeface="+mj-lt"/>
                  <a:ea typeface="微软雅黑" panose="020B0503020204020204" pitchFamily="34" charset="-122"/>
                </a:rPr>
                <a:t>3</a:t>
              </a:r>
              <a:endParaRPr lang="zh-CN" altLang="en-US" sz="2800" dirty="0">
                <a:solidFill>
                  <a:srgbClr val="FF0000"/>
                </a:solidFill>
                <a:latin typeface="+mj-lt"/>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xmlns=""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3" presetClass="entr" presetSubtype="36" fill="hold" nodeType="afterEffect">
                                  <p:stCondLst>
                                    <p:cond delay="0"/>
                                  </p:stCondLst>
                                  <p:childTnLst>
                                    <p:set>
                                      <p:cBhvr>
                                        <p:cTn id="10" dur="1" fill="hold">
                                          <p:stCondLst>
                                            <p:cond delay="0"/>
                                          </p:stCondLst>
                                        </p:cTn>
                                        <p:tgtEl>
                                          <p:spTgt spid="111"/>
                                        </p:tgtEl>
                                        <p:attrNameLst>
                                          <p:attrName>style.visibility</p:attrName>
                                        </p:attrNameLst>
                                      </p:cBhvr>
                                      <p:to>
                                        <p:strVal val="visible"/>
                                      </p:to>
                                    </p:set>
                                    <p:anim calcmode="lin" valueType="num">
                                      <p:cBhvr>
                                        <p:cTn id="11" dur="500" fill="hold"/>
                                        <p:tgtEl>
                                          <p:spTgt spid="111"/>
                                        </p:tgtEl>
                                        <p:attrNameLst>
                                          <p:attrName>ppt_w</p:attrName>
                                        </p:attrNameLst>
                                      </p:cBhvr>
                                      <p:tavLst>
                                        <p:tav tm="0">
                                          <p:val>
                                            <p:strVal val="(6*min(max(#ppt_w*#ppt_h,.3),1)-7.4)/-.7*#ppt_w"/>
                                          </p:val>
                                        </p:tav>
                                        <p:tav tm="100000">
                                          <p:val>
                                            <p:strVal val="#ppt_w"/>
                                          </p:val>
                                        </p:tav>
                                      </p:tavLst>
                                    </p:anim>
                                    <p:anim calcmode="lin" valueType="num">
                                      <p:cBhvr>
                                        <p:cTn id="12" dur="500" fill="hold"/>
                                        <p:tgtEl>
                                          <p:spTgt spid="111"/>
                                        </p:tgtEl>
                                        <p:attrNameLst>
                                          <p:attrName>ppt_h</p:attrName>
                                        </p:attrNameLst>
                                      </p:cBhvr>
                                      <p:tavLst>
                                        <p:tav tm="0">
                                          <p:val>
                                            <p:strVal val="(6*min(max(#ppt_w*#ppt_h,.3),1)-7.4)/-.7*#ppt_h"/>
                                          </p:val>
                                        </p:tav>
                                        <p:tav tm="100000">
                                          <p:val>
                                            <p:strVal val="#ppt_h"/>
                                          </p:val>
                                        </p:tav>
                                      </p:tavLst>
                                    </p:anim>
                                    <p:anim calcmode="lin" valueType="num">
                                      <p:cBhvr>
                                        <p:cTn id="13" dur="500" fill="hold"/>
                                        <p:tgtEl>
                                          <p:spTgt spid="111"/>
                                        </p:tgtEl>
                                        <p:attrNameLst>
                                          <p:attrName>ppt_x</p:attrName>
                                        </p:attrNameLst>
                                      </p:cBhvr>
                                      <p:tavLst>
                                        <p:tav tm="0">
                                          <p:val>
                                            <p:fltVal val="0.5"/>
                                          </p:val>
                                        </p:tav>
                                        <p:tav tm="100000">
                                          <p:val>
                                            <p:strVal val="#ppt_x"/>
                                          </p:val>
                                        </p:tav>
                                      </p:tavLst>
                                    </p:anim>
                                    <p:anim calcmode="lin" valueType="num">
                                      <p:cBhvr>
                                        <p:cTn id="14" dur="500" fill="hold"/>
                                        <p:tgtEl>
                                          <p:spTgt spid="111"/>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118"/>
                                        </p:tgtEl>
                                        <p:attrNameLst>
                                          <p:attrName>style.visibility</p:attrName>
                                        </p:attrNameLst>
                                      </p:cBhvr>
                                      <p:to>
                                        <p:strVal val="visible"/>
                                      </p:to>
                                    </p:set>
                                    <p:anim calcmode="lin" valueType="num">
                                      <p:cBhvr>
                                        <p:cTn id="18" dur="500" fill="hold"/>
                                        <p:tgtEl>
                                          <p:spTgt spid="118"/>
                                        </p:tgtEl>
                                        <p:attrNameLst>
                                          <p:attrName>ppt_w</p:attrName>
                                        </p:attrNameLst>
                                      </p:cBhvr>
                                      <p:tavLst>
                                        <p:tav tm="0">
                                          <p:val>
                                            <p:strVal val="(6*min(max(#ppt_w*#ppt_h,.3),1)-7.4)/-.7*#ppt_w"/>
                                          </p:val>
                                        </p:tav>
                                        <p:tav tm="100000">
                                          <p:val>
                                            <p:strVal val="#ppt_w"/>
                                          </p:val>
                                        </p:tav>
                                      </p:tavLst>
                                    </p:anim>
                                    <p:anim calcmode="lin" valueType="num">
                                      <p:cBhvr>
                                        <p:cTn id="19" dur="500" fill="hold"/>
                                        <p:tgtEl>
                                          <p:spTgt spid="118"/>
                                        </p:tgtEl>
                                        <p:attrNameLst>
                                          <p:attrName>ppt_h</p:attrName>
                                        </p:attrNameLst>
                                      </p:cBhvr>
                                      <p:tavLst>
                                        <p:tav tm="0">
                                          <p:val>
                                            <p:strVal val="(6*min(max(#ppt_w*#ppt_h,.3),1)-7.4)/-.7*#ppt_h"/>
                                          </p:val>
                                        </p:tav>
                                        <p:tav tm="100000">
                                          <p:val>
                                            <p:strVal val="#ppt_h"/>
                                          </p:val>
                                        </p:tav>
                                      </p:tavLst>
                                    </p:anim>
                                    <p:anim calcmode="lin" valueType="num">
                                      <p:cBhvr>
                                        <p:cTn id="20" dur="500" fill="hold"/>
                                        <p:tgtEl>
                                          <p:spTgt spid="118"/>
                                        </p:tgtEl>
                                        <p:attrNameLst>
                                          <p:attrName>ppt_x</p:attrName>
                                        </p:attrNameLst>
                                      </p:cBhvr>
                                      <p:tavLst>
                                        <p:tav tm="0">
                                          <p:val>
                                            <p:fltVal val="0.5"/>
                                          </p:val>
                                        </p:tav>
                                        <p:tav tm="100000">
                                          <p:val>
                                            <p:strVal val="#ppt_x"/>
                                          </p:val>
                                        </p:tav>
                                      </p:tavLst>
                                    </p:anim>
                                    <p:anim calcmode="lin" valueType="num">
                                      <p:cBhvr>
                                        <p:cTn id="21" dur="500" fill="hold"/>
                                        <p:tgtEl>
                                          <p:spTgt spid="118"/>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23" presetClass="entr" presetSubtype="36" fill="hold" nodeType="afterEffect">
                                  <p:stCondLst>
                                    <p:cond delay="0"/>
                                  </p:stCondLst>
                                  <p:childTnLst>
                                    <p:set>
                                      <p:cBhvr>
                                        <p:cTn id="24" dur="1" fill="hold">
                                          <p:stCondLst>
                                            <p:cond delay="0"/>
                                          </p:stCondLst>
                                        </p:cTn>
                                        <p:tgtEl>
                                          <p:spTgt spid="125"/>
                                        </p:tgtEl>
                                        <p:attrNameLst>
                                          <p:attrName>style.visibility</p:attrName>
                                        </p:attrNameLst>
                                      </p:cBhvr>
                                      <p:to>
                                        <p:strVal val="visible"/>
                                      </p:to>
                                    </p:set>
                                    <p:anim calcmode="lin" valueType="num">
                                      <p:cBhvr>
                                        <p:cTn id="25" dur="500" fill="hold"/>
                                        <p:tgtEl>
                                          <p:spTgt spid="125"/>
                                        </p:tgtEl>
                                        <p:attrNameLst>
                                          <p:attrName>ppt_w</p:attrName>
                                        </p:attrNameLst>
                                      </p:cBhvr>
                                      <p:tavLst>
                                        <p:tav tm="0">
                                          <p:val>
                                            <p:strVal val="(6*min(max(#ppt_w*#ppt_h,.3),1)-7.4)/-.7*#ppt_w"/>
                                          </p:val>
                                        </p:tav>
                                        <p:tav tm="100000">
                                          <p:val>
                                            <p:strVal val="#ppt_w"/>
                                          </p:val>
                                        </p:tav>
                                      </p:tavLst>
                                    </p:anim>
                                    <p:anim calcmode="lin" valueType="num">
                                      <p:cBhvr>
                                        <p:cTn id="26" dur="500" fill="hold"/>
                                        <p:tgtEl>
                                          <p:spTgt spid="125"/>
                                        </p:tgtEl>
                                        <p:attrNameLst>
                                          <p:attrName>ppt_h</p:attrName>
                                        </p:attrNameLst>
                                      </p:cBhvr>
                                      <p:tavLst>
                                        <p:tav tm="0">
                                          <p:val>
                                            <p:strVal val="(6*min(max(#ppt_w*#ppt_h,.3),1)-7.4)/-.7*#ppt_h"/>
                                          </p:val>
                                        </p:tav>
                                        <p:tav tm="100000">
                                          <p:val>
                                            <p:strVal val="#ppt_h"/>
                                          </p:val>
                                        </p:tav>
                                      </p:tavLst>
                                    </p:anim>
                                    <p:anim calcmode="lin" valueType="num">
                                      <p:cBhvr>
                                        <p:cTn id="27" dur="500" fill="hold"/>
                                        <p:tgtEl>
                                          <p:spTgt spid="125"/>
                                        </p:tgtEl>
                                        <p:attrNameLst>
                                          <p:attrName>ppt_x</p:attrName>
                                        </p:attrNameLst>
                                      </p:cBhvr>
                                      <p:tavLst>
                                        <p:tav tm="0">
                                          <p:val>
                                            <p:fltVal val="0.5"/>
                                          </p:val>
                                        </p:tav>
                                        <p:tav tm="100000">
                                          <p:val>
                                            <p:strVal val="#ppt_x"/>
                                          </p:val>
                                        </p:tav>
                                      </p:tavLst>
                                    </p:anim>
                                    <p:anim calcmode="lin" valueType="num">
                                      <p:cBhvr>
                                        <p:cTn id="28" dur="500" fill="hold"/>
                                        <p:tgtEl>
                                          <p:spTgt spid="125"/>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000"/>
                            </p:stCondLst>
                            <p:childTnLst>
                              <p:par>
                                <p:cTn id="30" presetID="23" presetClass="entr" presetSubtype="36" fill="hold" nodeType="afterEffect">
                                  <p:stCondLst>
                                    <p:cond delay="0"/>
                                  </p:stCondLst>
                                  <p:childTnLst>
                                    <p:set>
                                      <p:cBhvr>
                                        <p:cTn id="31" dur="1" fill="hold">
                                          <p:stCondLst>
                                            <p:cond delay="0"/>
                                          </p:stCondLst>
                                        </p:cTn>
                                        <p:tgtEl>
                                          <p:spTgt spid="132"/>
                                        </p:tgtEl>
                                        <p:attrNameLst>
                                          <p:attrName>style.visibility</p:attrName>
                                        </p:attrNameLst>
                                      </p:cBhvr>
                                      <p:to>
                                        <p:strVal val="visible"/>
                                      </p:to>
                                    </p:set>
                                    <p:anim calcmode="lin" valueType="num">
                                      <p:cBhvr>
                                        <p:cTn id="32" dur="500" fill="hold"/>
                                        <p:tgtEl>
                                          <p:spTgt spid="132"/>
                                        </p:tgtEl>
                                        <p:attrNameLst>
                                          <p:attrName>ppt_w</p:attrName>
                                        </p:attrNameLst>
                                      </p:cBhvr>
                                      <p:tavLst>
                                        <p:tav tm="0">
                                          <p:val>
                                            <p:strVal val="(6*min(max(#ppt_w*#ppt_h,.3),1)-7.4)/-.7*#ppt_w"/>
                                          </p:val>
                                        </p:tav>
                                        <p:tav tm="100000">
                                          <p:val>
                                            <p:strVal val="#ppt_w"/>
                                          </p:val>
                                        </p:tav>
                                      </p:tavLst>
                                    </p:anim>
                                    <p:anim calcmode="lin" valueType="num">
                                      <p:cBhvr>
                                        <p:cTn id="33" dur="500" fill="hold"/>
                                        <p:tgtEl>
                                          <p:spTgt spid="132"/>
                                        </p:tgtEl>
                                        <p:attrNameLst>
                                          <p:attrName>ppt_h</p:attrName>
                                        </p:attrNameLst>
                                      </p:cBhvr>
                                      <p:tavLst>
                                        <p:tav tm="0">
                                          <p:val>
                                            <p:strVal val="(6*min(max(#ppt_w*#ppt_h,.3),1)-7.4)/-.7*#ppt_h"/>
                                          </p:val>
                                        </p:tav>
                                        <p:tav tm="100000">
                                          <p:val>
                                            <p:strVal val="#ppt_h"/>
                                          </p:val>
                                        </p:tav>
                                      </p:tavLst>
                                    </p:anim>
                                    <p:anim calcmode="lin" valueType="num">
                                      <p:cBhvr>
                                        <p:cTn id="34" dur="500" fill="hold"/>
                                        <p:tgtEl>
                                          <p:spTgt spid="132"/>
                                        </p:tgtEl>
                                        <p:attrNameLst>
                                          <p:attrName>ppt_x</p:attrName>
                                        </p:attrNameLst>
                                      </p:cBhvr>
                                      <p:tavLst>
                                        <p:tav tm="0">
                                          <p:val>
                                            <p:fltVal val="0.5"/>
                                          </p:val>
                                        </p:tav>
                                        <p:tav tm="100000">
                                          <p:val>
                                            <p:strVal val="#ppt_x"/>
                                          </p:val>
                                        </p:tav>
                                      </p:tavLst>
                                    </p:anim>
                                    <p:anim calcmode="lin" valueType="num">
                                      <p:cBhvr>
                                        <p:cTn id="35" dur="500" fill="hold"/>
                                        <p:tgtEl>
                                          <p:spTgt spid="132"/>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2500"/>
                            </p:stCondLst>
                            <p:childTnLst>
                              <p:par>
                                <p:cTn id="37" presetID="23" presetClass="entr" presetSubtype="36"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 calcmode="lin" valueType="num">
                                      <p:cBhvr>
                                        <p:cTn id="39" dur="500" fill="hold"/>
                                        <p:tgtEl>
                                          <p:spTgt spid="139"/>
                                        </p:tgtEl>
                                        <p:attrNameLst>
                                          <p:attrName>ppt_w</p:attrName>
                                        </p:attrNameLst>
                                      </p:cBhvr>
                                      <p:tavLst>
                                        <p:tav tm="0">
                                          <p:val>
                                            <p:strVal val="(6*min(max(#ppt_w*#ppt_h,.3),1)-7.4)/-.7*#ppt_w"/>
                                          </p:val>
                                        </p:tav>
                                        <p:tav tm="100000">
                                          <p:val>
                                            <p:strVal val="#ppt_w"/>
                                          </p:val>
                                        </p:tav>
                                      </p:tavLst>
                                    </p:anim>
                                    <p:anim calcmode="lin" valueType="num">
                                      <p:cBhvr>
                                        <p:cTn id="40" dur="500" fill="hold"/>
                                        <p:tgtEl>
                                          <p:spTgt spid="139"/>
                                        </p:tgtEl>
                                        <p:attrNameLst>
                                          <p:attrName>ppt_h</p:attrName>
                                        </p:attrNameLst>
                                      </p:cBhvr>
                                      <p:tavLst>
                                        <p:tav tm="0">
                                          <p:val>
                                            <p:strVal val="(6*min(max(#ppt_w*#ppt_h,.3),1)-7.4)/-.7*#ppt_h"/>
                                          </p:val>
                                        </p:tav>
                                        <p:tav tm="100000">
                                          <p:val>
                                            <p:strVal val="#ppt_h"/>
                                          </p:val>
                                        </p:tav>
                                      </p:tavLst>
                                    </p:anim>
                                    <p:anim calcmode="lin" valueType="num">
                                      <p:cBhvr>
                                        <p:cTn id="41" dur="500" fill="hold"/>
                                        <p:tgtEl>
                                          <p:spTgt spid="139"/>
                                        </p:tgtEl>
                                        <p:attrNameLst>
                                          <p:attrName>ppt_x</p:attrName>
                                        </p:attrNameLst>
                                      </p:cBhvr>
                                      <p:tavLst>
                                        <p:tav tm="0">
                                          <p:val>
                                            <p:fltVal val="0.5"/>
                                          </p:val>
                                        </p:tav>
                                        <p:tav tm="100000">
                                          <p:val>
                                            <p:strVal val="#ppt_x"/>
                                          </p:val>
                                        </p:tav>
                                      </p:tavLst>
                                    </p:anim>
                                    <p:anim calcmode="lin" valueType="num">
                                      <p:cBhvr>
                                        <p:cTn id="42" dur="500" fill="hold"/>
                                        <p:tgtEl>
                                          <p:spTgt spid="139"/>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3000"/>
                            </p:stCondLst>
                            <p:childTnLst>
                              <p:par>
                                <p:cTn id="44" presetID="22" presetClass="entr" presetSubtype="1" fill="hold" nodeType="afterEffect">
                                  <p:stCondLst>
                                    <p:cond delay="0"/>
                                  </p:stCondLst>
                                  <p:childTnLst>
                                    <p:set>
                                      <p:cBhvr>
                                        <p:cTn id="45" dur="1" fill="hold">
                                          <p:stCondLst>
                                            <p:cond delay="0"/>
                                          </p:stCondLst>
                                        </p:cTn>
                                        <p:tgtEl>
                                          <p:spTgt spid="146"/>
                                        </p:tgtEl>
                                        <p:attrNameLst>
                                          <p:attrName>style.visibility</p:attrName>
                                        </p:attrNameLst>
                                      </p:cBhvr>
                                      <p:to>
                                        <p:strVal val="visible"/>
                                      </p:to>
                                    </p:set>
                                    <p:animEffect transition="in" filter="wipe(up)">
                                      <p:cBhvr>
                                        <p:cTn id="46" dur="500"/>
                                        <p:tgtEl>
                                          <p:spTgt spid="146"/>
                                        </p:tgtEl>
                                      </p:cBhvr>
                                    </p:animEffect>
                                  </p:childTnLst>
                                </p:cTn>
                              </p:par>
                            </p:childTnLst>
                          </p:cTn>
                        </p:par>
                        <p:par>
                          <p:cTn id="47" fill="hold">
                            <p:stCondLst>
                              <p:cond delay="3500"/>
                            </p:stCondLst>
                            <p:childTnLst>
                              <p:par>
                                <p:cTn id="48" presetID="22" presetClass="entr" presetSubtype="1" fill="hold" nodeType="afterEffect">
                                  <p:stCondLst>
                                    <p:cond delay="0"/>
                                  </p:stCondLst>
                                  <p:childTnLst>
                                    <p:set>
                                      <p:cBhvr>
                                        <p:cTn id="49" dur="1" fill="hold">
                                          <p:stCondLst>
                                            <p:cond delay="0"/>
                                          </p:stCondLst>
                                        </p:cTn>
                                        <p:tgtEl>
                                          <p:spTgt spid="149"/>
                                        </p:tgtEl>
                                        <p:attrNameLst>
                                          <p:attrName>style.visibility</p:attrName>
                                        </p:attrNameLst>
                                      </p:cBhvr>
                                      <p:to>
                                        <p:strVal val="visible"/>
                                      </p:to>
                                    </p:set>
                                    <p:animEffect transition="in" filter="wipe(up)">
                                      <p:cBhvr>
                                        <p:cTn id="50" dur="500"/>
                                        <p:tgtEl>
                                          <p:spTgt spid="149"/>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152"/>
                                        </p:tgtEl>
                                        <p:attrNameLst>
                                          <p:attrName>style.visibility</p:attrName>
                                        </p:attrNameLst>
                                      </p:cBhvr>
                                      <p:to>
                                        <p:strVal val="visible"/>
                                      </p:to>
                                    </p:set>
                                    <p:animEffect transition="in" filter="wipe(up)">
                                      <p:cBhvr>
                                        <p:cTn id="54" dur="500"/>
                                        <p:tgtEl>
                                          <p:spTgt spid="152"/>
                                        </p:tgtEl>
                                      </p:cBhvr>
                                    </p:animEffect>
                                  </p:childTnLst>
                                </p:cTn>
                              </p:par>
                            </p:childTnLst>
                          </p:cTn>
                        </p:par>
                        <p:par>
                          <p:cTn id="55" fill="hold">
                            <p:stCondLst>
                              <p:cond delay="4500"/>
                            </p:stCondLst>
                            <p:childTnLst>
                              <p:par>
                                <p:cTn id="56" presetID="22" presetClass="entr" presetSubtype="1" fill="hold" nodeType="afterEffect">
                                  <p:stCondLst>
                                    <p:cond delay="0"/>
                                  </p:stCondLst>
                                  <p:childTnLst>
                                    <p:set>
                                      <p:cBhvr>
                                        <p:cTn id="57" dur="1" fill="hold">
                                          <p:stCondLst>
                                            <p:cond delay="0"/>
                                          </p:stCondLst>
                                        </p:cTn>
                                        <p:tgtEl>
                                          <p:spTgt spid="155"/>
                                        </p:tgtEl>
                                        <p:attrNameLst>
                                          <p:attrName>style.visibility</p:attrName>
                                        </p:attrNameLst>
                                      </p:cBhvr>
                                      <p:to>
                                        <p:strVal val="visible"/>
                                      </p:to>
                                    </p:set>
                                    <p:animEffect transition="in" filter="wipe(up)">
                                      <p:cBhvr>
                                        <p:cTn id="58" dur="500"/>
                                        <p:tgtEl>
                                          <p:spTgt spid="155"/>
                                        </p:tgtEl>
                                      </p:cBhvr>
                                    </p:animEffect>
                                  </p:childTnLst>
                                </p:cTn>
                              </p:par>
                            </p:childTnLst>
                          </p:cTn>
                        </p:par>
                        <p:par>
                          <p:cTn id="59" fill="hold">
                            <p:stCondLst>
                              <p:cond delay="5000"/>
                            </p:stCondLst>
                            <p:childTnLst>
                              <p:par>
                                <p:cTn id="60" presetID="22" presetClass="entr" presetSubtype="1" fill="hold" nodeType="afterEffect">
                                  <p:stCondLst>
                                    <p:cond delay="0"/>
                                  </p:stCondLst>
                                  <p:childTnLst>
                                    <p:set>
                                      <p:cBhvr>
                                        <p:cTn id="61" dur="1" fill="hold">
                                          <p:stCondLst>
                                            <p:cond delay="0"/>
                                          </p:stCondLst>
                                        </p:cTn>
                                        <p:tgtEl>
                                          <p:spTgt spid="158"/>
                                        </p:tgtEl>
                                        <p:attrNameLst>
                                          <p:attrName>style.visibility</p:attrName>
                                        </p:attrNameLst>
                                      </p:cBhvr>
                                      <p:to>
                                        <p:strVal val="visible"/>
                                      </p:to>
                                    </p:set>
                                    <p:animEffect transition="in" filter="wipe(up)">
                                      <p:cBhvr>
                                        <p:cTn id="62" dur="500"/>
                                        <p:tgtEl>
                                          <p:spTgt spid="158"/>
                                        </p:tgtEl>
                                      </p:cBhvr>
                                    </p:animEffect>
                                  </p:childTnLst>
                                </p:cTn>
                              </p:par>
                            </p:childTnLst>
                          </p:cTn>
                        </p:par>
                        <p:par>
                          <p:cTn id="63" fill="hold">
                            <p:stCondLst>
                              <p:cond delay="5500"/>
                            </p:stCondLst>
                            <p:childTnLst>
                              <p:par>
                                <p:cTn id="64" presetID="22" presetClass="entr" presetSubtype="8" fill="hold" nodeType="afterEffect">
                                  <p:stCondLst>
                                    <p:cond delay="0"/>
                                  </p:stCondLst>
                                  <p:childTnLst>
                                    <p:set>
                                      <p:cBhvr>
                                        <p:cTn id="65" dur="1" fill="hold">
                                          <p:stCondLst>
                                            <p:cond delay="0"/>
                                          </p:stCondLst>
                                        </p:cTn>
                                        <p:tgtEl>
                                          <p:spTgt spid="161"/>
                                        </p:tgtEl>
                                        <p:attrNameLst>
                                          <p:attrName>style.visibility</p:attrName>
                                        </p:attrNameLst>
                                      </p:cBhvr>
                                      <p:to>
                                        <p:strVal val="visible"/>
                                      </p:to>
                                    </p:set>
                                    <p:animEffect transition="in" filter="wipe(left)">
                                      <p:cBhvr>
                                        <p:cTn id="66"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fff86e4 6af6b5fddf126a137f39c8e6"/>
          <p:cNvPicPr>
            <a:picLocks noChangeAspect="1"/>
          </p:cNvPicPr>
          <p:nvPr/>
        </p:nvPicPr>
        <p:blipFill>
          <a:blip r:embed="rId3" cstate="print"/>
          <a:stretch>
            <a:fillRect/>
          </a:stretch>
        </p:blipFill>
        <p:spPr>
          <a:xfrm>
            <a:off x="0" y="2780928"/>
            <a:ext cx="12213590" cy="4824095"/>
          </a:xfrm>
          <a:prstGeom prst="rect">
            <a:avLst/>
          </a:prstGeom>
        </p:spPr>
      </p:pic>
      <p:grpSp>
        <p:nvGrpSpPr>
          <p:cNvPr id="96" name="组合 95"/>
          <p:cNvGrpSpPr/>
          <p:nvPr/>
        </p:nvGrpSpPr>
        <p:grpSpPr>
          <a:xfrm>
            <a:off x="2950210" y="1642110"/>
            <a:ext cx="1784985" cy="1784985"/>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schemeClr val="tx1"/>
                </a:solidFill>
                <a:ea typeface="微软雅黑" panose="020B0503020204020204" pitchFamily="34" charset="-122"/>
              </a:endParaRPr>
            </a:p>
          </p:txBody>
        </p:sp>
        <p:sp>
          <p:nvSpPr>
            <p:cNvPr id="98" name="椭圆 9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ea typeface="微软雅黑" panose="020B0503020204020204" pitchFamily="34" charset="-122"/>
              </a:endParaRPr>
            </a:p>
          </p:txBody>
        </p:sp>
      </p:grpSp>
      <p:sp>
        <p:nvSpPr>
          <p:cNvPr id="28" name="矩形 27"/>
          <p:cNvSpPr/>
          <p:nvPr/>
        </p:nvSpPr>
        <p:spPr>
          <a:xfrm>
            <a:off x="600" y="2551700"/>
            <a:ext cx="2640000" cy="12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29" name="矩形 28"/>
          <p:cNvSpPr/>
          <p:nvPr/>
        </p:nvSpPr>
        <p:spPr>
          <a:xfrm>
            <a:off x="5040483" y="2551700"/>
            <a:ext cx="7152117" cy="12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30" name="TextBox 29"/>
          <p:cNvSpPr txBox="1"/>
          <p:nvPr/>
        </p:nvSpPr>
        <p:spPr>
          <a:xfrm>
            <a:off x="4987307" y="1480093"/>
            <a:ext cx="5049780" cy="830997"/>
          </a:xfrm>
          <a:prstGeom prst="rect">
            <a:avLst/>
          </a:prstGeom>
          <a:noFill/>
        </p:spPr>
        <p:txBody>
          <a:bodyPr wrap="none" rtlCol="0">
            <a:spAutoFit/>
          </a:bodyPr>
          <a:lstStyle/>
          <a:p>
            <a:pPr algn="l"/>
            <a:r>
              <a:rPr lang="en-US" altLang="zh-CN" sz="4800" b="1" dirty="0" smtClean="0">
                <a:latin typeface="Cambria Math" pitchFamily="18" charset="0"/>
                <a:ea typeface="Cambria Math" pitchFamily="18" charset="0"/>
              </a:rPr>
              <a:t>4.</a:t>
            </a:r>
            <a:r>
              <a:rPr lang="zh-CN" altLang="en-US" sz="4800" b="1" dirty="0" smtClean="0">
                <a:latin typeface="微软雅黑" panose="020B0503020204020204" pitchFamily="34" charset="-122"/>
                <a:ea typeface="创艺简魏碑" pitchFamily="2" charset="-122"/>
              </a:rPr>
              <a:t>形式多样动真格</a:t>
            </a:r>
            <a:endParaRPr lang="zh-CN" altLang="en-US" sz="4800" b="1" dirty="0">
              <a:latin typeface="微软雅黑" panose="020B0503020204020204" pitchFamily="34" charset="-122"/>
              <a:ea typeface="创艺简魏碑" pitchFamily="2" charset="-122"/>
            </a:endParaRPr>
          </a:p>
        </p:txBody>
      </p:sp>
      <p:sp>
        <p:nvSpPr>
          <p:cNvPr id="31" name="TextBox 30"/>
          <p:cNvSpPr txBox="1"/>
          <p:nvPr/>
        </p:nvSpPr>
        <p:spPr>
          <a:xfrm>
            <a:off x="4993359" y="2824242"/>
            <a:ext cx="1468672" cy="420884"/>
          </a:xfrm>
          <a:prstGeom prst="rect">
            <a:avLst/>
          </a:prstGeom>
          <a:noFill/>
        </p:spPr>
        <p:txBody>
          <a:bodyPr wrap="none" rtlCol="0">
            <a:spAutoFit/>
          </a:bodyPr>
          <a:lstStyle/>
          <a:p>
            <a:pPr marL="457200" indent="-457200">
              <a:buFont typeface="Wingdings" panose="05000000000000000000" pitchFamily="2" charset="2"/>
              <a:buChar char="Ø"/>
            </a:pPr>
            <a:r>
              <a:rPr lang="zh-CN" altLang="en-US" sz="2135" dirty="0" smtClean="0">
                <a:solidFill>
                  <a:srgbClr val="000000"/>
                </a:solidFill>
                <a:latin typeface="微软雅黑" panose="020B0503020204020204" pitchFamily="34" charset="-122"/>
                <a:ea typeface="微软雅黑" panose="020B0503020204020204" pitchFamily="34" charset="-122"/>
              </a:rPr>
              <a:t>进企业</a:t>
            </a:r>
            <a:endParaRPr lang="zh-CN" altLang="en-US" sz="2135" dirty="0">
              <a:solidFill>
                <a:srgbClr val="000000"/>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7976034" y="2824242"/>
            <a:ext cx="1468672" cy="420884"/>
          </a:xfrm>
          <a:prstGeom prst="rect">
            <a:avLst/>
          </a:prstGeom>
          <a:noFill/>
        </p:spPr>
        <p:txBody>
          <a:bodyPr wrap="none" rtlCol="0">
            <a:spAutoFit/>
          </a:bodyPr>
          <a:lstStyle/>
          <a:p>
            <a:pPr marL="457200" indent="-457200">
              <a:buFont typeface="Wingdings" panose="05000000000000000000" pitchFamily="2" charset="2"/>
              <a:buChar char="Ø"/>
            </a:pPr>
            <a:r>
              <a:rPr lang="zh-CN" altLang="en-US" sz="2135" dirty="0" smtClean="0">
                <a:solidFill>
                  <a:srgbClr val="000000"/>
                </a:solidFill>
                <a:latin typeface="微软雅黑" panose="020B0503020204020204" pitchFamily="34" charset="-122"/>
                <a:ea typeface="微软雅黑" panose="020B0503020204020204" pitchFamily="34" charset="-122"/>
              </a:rPr>
              <a:t>进学校</a:t>
            </a:r>
            <a:endParaRPr lang="zh-CN" altLang="en-US" sz="2135" dirty="0">
              <a:solidFill>
                <a:srgbClr val="000000"/>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4993359" y="3387917"/>
            <a:ext cx="1468672" cy="420884"/>
          </a:xfrm>
          <a:prstGeom prst="rect">
            <a:avLst/>
          </a:prstGeom>
          <a:noFill/>
        </p:spPr>
        <p:txBody>
          <a:bodyPr wrap="none" rtlCol="0">
            <a:spAutoFit/>
          </a:bodyPr>
          <a:lstStyle/>
          <a:p>
            <a:pPr marL="457200" indent="-457200">
              <a:buFont typeface="Wingdings" panose="05000000000000000000" pitchFamily="2" charset="2"/>
              <a:buChar char="Ø"/>
            </a:pPr>
            <a:r>
              <a:rPr lang="zh-CN" altLang="en-US" sz="2135" dirty="0" smtClean="0">
                <a:solidFill>
                  <a:srgbClr val="000000"/>
                </a:solidFill>
                <a:latin typeface="微软雅黑" panose="020B0503020204020204" pitchFamily="34" charset="-122"/>
                <a:ea typeface="微软雅黑" panose="020B0503020204020204" pitchFamily="34" charset="-122"/>
              </a:rPr>
              <a:t>进机关</a:t>
            </a:r>
            <a:endParaRPr lang="zh-CN" altLang="en-US" sz="2135" dirty="0">
              <a:solidFill>
                <a:srgbClr val="000000"/>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7976034" y="3387917"/>
            <a:ext cx="1468672" cy="420884"/>
          </a:xfrm>
          <a:prstGeom prst="rect">
            <a:avLst/>
          </a:prstGeom>
          <a:noFill/>
        </p:spPr>
        <p:txBody>
          <a:bodyPr wrap="none" rtlCol="0">
            <a:spAutoFit/>
          </a:bodyPr>
          <a:lstStyle/>
          <a:p>
            <a:pPr marL="457200" indent="-457200">
              <a:buFont typeface="Wingdings" panose="05000000000000000000" pitchFamily="2" charset="2"/>
              <a:buChar char="Ø"/>
            </a:pPr>
            <a:r>
              <a:rPr lang="zh-CN" altLang="en-US" sz="2135" dirty="0" smtClean="0">
                <a:solidFill>
                  <a:srgbClr val="000000"/>
                </a:solidFill>
                <a:latin typeface="微软雅黑" panose="020B0503020204020204" pitchFamily="34" charset="-122"/>
                <a:ea typeface="微软雅黑" panose="020B0503020204020204" pitchFamily="34" charset="-122"/>
              </a:rPr>
              <a:t>进社区</a:t>
            </a:r>
            <a:endParaRPr lang="zh-CN" altLang="en-US" sz="2135" dirty="0">
              <a:solidFill>
                <a:srgbClr val="000000"/>
              </a:solidFill>
              <a:latin typeface="微软雅黑" panose="020B0503020204020204" pitchFamily="34" charset="-122"/>
              <a:ea typeface="微软雅黑" panose="020B0503020204020204" pitchFamily="34" charset="-122"/>
            </a:endParaRPr>
          </a:p>
        </p:txBody>
      </p:sp>
      <p:pic>
        <p:nvPicPr>
          <p:cNvPr id="16" name="Picture 10" descr="121-2副本"/>
          <p:cNvPicPr>
            <a:picLocks noChangeAspect="1" noChangeArrowheads="1"/>
          </p:cNvPicPr>
          <p:nvPr/>
        </p:nvPicPr>
        <p:blipFill>
          <a:blip r:embed="rId4" cstate="print"/>
          <a:srcRect/>
          <a:stretch>
            <a:fillRect/>
          </a:stretch>
        </p:blipFill>
        <p:spPr bwMode="auto">
          <a:xfrm>
            <a:off x="2870835" y="1470660"/>
            <a:ext cx="2029460" cy="1917065"/>
          </a:xfrm>
          <a:prstGeom prst="rect">
            <a:avLst/>
          </a:prstGeom>
          <a:noFill/>
          <a:effectLst>
            <a:outerShdw blurRad="50800" dist="38100" dir="5400000" algn="t" rotWithShape="0">
              <a:prstClr val="black">
                <a:alpha val="40000"/>
              </a:prstClr>
            </a:outerShdw>
          </a:effectLst>
        </p:spPr>
      </p:pic>
      <p:pic>
        <p:nvPicPr>
          <p:cNvPr id="8" name="图片 7" descr="225da004e33bc420a6143430761b0716"/>
          <p:cNvPicPr>
            <a:picLocks noChangeAspect="1"/>
          </p:cNvPicPr>
          <p:nvPr/>
        </p:nvPicPr>
        <p:blipFill>
          <a:blip r:embed="rId5" cstate="print"/>
          <a:stretch>
            <a:fillRect/>
          </a:stretch>
        </p:blipFill>
        <p:spPr>
          <a:xfrm>
            <a:off x="9526270" y="282575"/>
            <a:ext cx="2628265" cy="2685415"/>
          </a:xfrm>
          <a:prstGeom prst="rect">
            <a:avLst/>
          </a:prstGeom>
        </p:spPr>
      </p:pic>
      <p:sp>
        <p:nvSpPr>
          <p:cNvPr id="15" name="TextBox 14"/>
          <p:cNvSpPr txBox="1"/>
          <p:nvPr/>
        </p:nvSpPr>
        <p:spPr>
          <a:xfrm>
            <a:off x="5015880" y="3933056"/>
            <a:ext cx="1468672" cy="420884"/>
          </a:xfrm>
          <a:prstGeom prst="rect">
            <a:avLst/>
          </a:prstGeom>
          <a:noFill/>
        </p:spPr>
        <p:txBody>
          <a:bodyPr wrap="none" rtlCol="0">
            <a:spAutoFit/>
          </a:bodyPr>
          <a:lstStyle/>
          <a:p>
            <a:pPr marL="457200" indent="-457200">
              <a:buFont typeface="Wingdings" panose="05000000000000000000" pitchFamily="2" charset="2"/>
              <a:buChar char="Ø"/>
            </a:pPr>
            <a:r>
              <a:rPr lang="zh-CN" altLang="en-US" sz="2135" dirty="0" smtClean="0">
                <a:solidFill>
                  <a:srgbClr val="000000"/>
                </a:solidFill>
                <a:latin typeface="微软雅黑" panose="020B0503020204020204" pitchFamily="34" charset="-122"/>
                <a:ea typeface="微软雅黑" panose="020B0503020204020204" pitchFamily="34" charset="-122"/>
              </a:rPr>
              <a:t>进农村</a:t>
            </a:r>
            <a:endParaRPr lang="zh-CN" altLang="en-US" sz="2135" dirty="0">
              <a:solidFill>
                <a:srgbClr val="000000"/>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7968208" y="3933056"/>
            <a:ext cx="1468672" cy="420884"/>
          </a:xfrm>
          <a:prstGeom prst="rect">
            <a:avLst/>
          </a:prstGeom>
          <a:noFill/>
        </p:spPr>
        <p:txBody>
          <a:bodyPr wrap="none" rtlCol="0">
            <a:spAutoFit/>
          </a:bodyPr>
          <a:lstStyle/>
          <a:p>
            <a:pPr marL="457200" indent="-457200">
              <a:buFont typeface="Wingdings" panose="05000000000000000000" pitchFamily="2" charset="2"/>
              <a:buChar char="Ø"/>
            </a:pPr>
            <a:r>
              <a:rPr lang="zh-CN" altLang="en-US" sz="2135" dirty="0" smtClean="0">
                <a:solidFill>
                  <a:srgbClr val="000000"/>
                </a:solidFill>
                <a:latin typeface="微软雅黑" panose="020B0503020204020204" pitchFamily="34" charset="-122"/>
                <a:ea typeface="微软雅黑" panose="020B0503020204020204" pitchFamily="34" charset="-122"/>
              </a:rPr>
              <a:t>进家庭</a:t>
            </a:r>
            <a:endParaRPr lang="zh-CN" altLang="en-US" sz="2135" dirty="0">
              <a:solidFill>
                <a:srgbClr val="000000"/>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5015880" y="4509120"/>
            <a:ext cx="2016899" cy="420884"/>
          </a:xfrm>
          <a:prstGeom prst="rect">
            <a:avLst/>
          </a:prstGeom>
          <a:noFill/>
        </p:spPr>
        <p:txBody>
          <a:bodyPr wrap="none" rtlCol="0">
            <a:spAutoFit/>
          </a:bodyPr>
          <a:lstStyle/>
          <a:p>
            <a:pPr marL="457200" indent="-457200">
              <a:buFont typeface="Wingdings" panose="05000000000000000000" pitchFamily="2" charset="2"/>
              <a:buChar char="Ø"/>
            </a:pPr>
            <a:r>
              <a:rPr lang="zh-CN" altLang="en-US" sz="2135" dirty="0" smtClean="0">
                <a:solidFill>
                  <a:srgbClr val="000000"/>
                </a:solidFill>
                <a:latin typeface="微软雅黑" panose="020B0503020204020204" pitchFamily="34" charset="-122"/>
                <a:ea typeface="微软雅黑" panose="020B0503020204020204" pitchFamily="34" charset="-122"/>
              </a:rPr>
              <a:t>进公共场所</a:t>
            </a:r>
            <a:endParaRPr lang="zh-CN" altLang="en-US" sz="2135"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right)">
                                      <p:cBhvr>
                                        <p:cTn id="14" dur="500"/>
                                        <p:tgtEl>
                                          <p:spTgt spid="28"/>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30"/>
                                        </p:tgtEl>
                                        <p:attrNameLst>
                                          <p:attrName>style.visibility</p:attrName>
                                        </p:attrNameLst>
                                      </p:cBhvr>
                                      <p:to>
                                        <p:strVal val="visible"/>
                                      </p:to>
                                    </p:set>
                                    <p:anim by="(-#ppt_w*2)" calcmode="lin" valueType="num">
                                      <p:cBhvr rctx="PPT">
                                        <p:cTn id="18" dur="500" autoRev="1" fill="hold">
                                          <p:stCondLst>
                                            <p:cond delay="0"/>
                                          </p:stCondLst>
                                        </p:cTn>
                                        <p:tgtEl>
                                          <p:spTgt spid="30"/>
                                        </p:tgtEl>
                                        <p:attrNameLst>
                                          <p:attrName>ppt_w</p:attrName>
                                        </p:attrNameLst>
                                      </p:cBhvr>
                                    </p:anim>
                                    <p:anim by="(#ppt_w*0.50)" calcmode="lin" valueType="num">
                                      <p:cBhvr>
                                        <p:cTn id="19" dur="500" decel="50000" autoRev="1" fill="hold">
                                          <p:stCondLst>
                                            <p:cond delay="0"/>
                                          </p:stCondLst>
                                        </p:cTn>
                                        <p:tgtEl>
                                          <p:spTgt spid="30"/>
                                        </p:tgtEl>
                                        <p:attrNameLst>
                                          <p:attrName>ppt_x</p:attrName>
                                        </p:attrNameLst>
                                      </p:cBhvr>
                                    </p:anim>
                                    <p:anim from="(-#ppt_h/2)" to="(#ppt_y)" calcmode="lin" valueType="num">
                                      <p:cBhvr>
                                        <p:cTn id="20" dur="1000" fill="hold">
                                          <p:stCondLst>
                                            <p:cond delay="0"/>
                                          </p:stCondLst>
                                        </p:cTn>
                                        <p:tgtEl>
                                          <p:spTgt spid="30"/>
                                        </p:tgtEl>
                                        <p:attrNameLst>
                                          <p:attrName>ppt_y</p:attrName>
                                        </p:attrNameLst>
                                      </p:cBhvr>
                                    </p:anim>
                                    <p:animRot by="21600000">
                                      <p:cBhvr>
                                        <p:cTn id="21" dur="1000" fill="hold">
                                          <p:stCondLst>
                                            <p:cond delay="0"/>
                                          </p:stCondLst>
                                        </p:cTn>
                                        <p:tgtEl>
                                          <p:spTgt spid="30"/>
                                        </p:tgtEl>
                                        <p:attrNameLst>
                                          <p:attrName>r</p:attrName>
                                        </p:attrNameLst>
                                      </p:cBhvr>
                                    </p:animRot>
                                  </p:childTnLst>
                                </p:cTn>
                              </p:par>
                              <p:par>
                                <p:cTn id="22" presetID="41" presetClass="entr" presetSubtype="0" fill="hold" grpId="1" nodeType="withEffect">
                                  <p:stCondLst>
                                    <p:cond delay="0"/>
                                  </p:stCondLst>
                                  <p:iterate type="lt">
                                    <p:tmPct val="10000"/>
                                  </p:iterate>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5" dur="1000" fill="hold"/>
                                        <p:tgtEl>
                                          <p:spTgt spid="30"/>
                                        </p:tgtEl>
                                        <p:attrNameLst>
                                          <p:attrName>ppt_y</p:attrName>
                                        </p:attrNameLst>
                                      </p:cBhvr>
                                      <p:tavLst>
                                        <p:tav tm="0">
                                          <p:val>
                                            <p:strVal val="#ppt_y"/>
                                          </p:val>
                                        </p:tav>
                                        <p:tav tm="100000">
                                          <p:val>
                                            <p:strVal val="#ppt_y"/>
                                          </p:val>
                                        </p:tav>
                                      </p:tavLst>
                                    </p:anim>
                                    <p:anim calcmode="lin" valueType="num">
                                      <p:cBhvr>
                                        <p:cTn id="26" dur="10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27" dur="10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1000" tmFilter="0,0; .5, 1; 1, 1"/>
                                        <p:tgtEl>
                                          <p:spTgt spid="30"/>
                                        </p:tgtEl>
                                      </p:cBhvr>
                                    </p:animEffect>
                                  </p:childTnLst>
                                </p:cTn>
                              </p:par>
                            </p:childTnLst>
                          </p:cTn>
                        </p:par>
                        <p:par>
                          <p:cTn id="29" fill="hold">
                            <p:stCondLst>
                              <p:cond delay="2800"/>
                            </p:stCondLst>
                            <p:childTnLst>
                              <p:par>
                                <p:cTn id="30" presetID="14" presetClass="entr" presetSubtype="1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randombar(horizontal)">
                                      <p:cBhvr>
                                        <p:cTn id="32" dur="500"/>
                                        <p:tgtEl>
                                          <p:spTgt spid="3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randombar(horizontal)">
                                      <p:cBhvr>
                                        <p:cTn id="35" dur="500"/>
                                        <p:tgtEl>
                                          <p:spTgt spid="32"/>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randombar(horizontal)">
                                      <p:cBhvr>
                                        <p:cTn id="38" dur="500"/>
                                        <p:tgtEl>
                                          <p:spTgt spid="3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randombar(horizontal)">
                                      <p:cBhvr>
                                        <p:cTn id="41" dur="500"/>
                                        <p:tgtEl>
                                          <p:spTgt spid="1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randombar(horizontal)">
                                      <p:cBhvr>
                                        <p:cTn id="44" dur="500"/>
                                        <p:tgtEl>
                                          <p:spTgt spid="17"/>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randombar(horizontal)">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9" grpId="0" bldLvl="0" animBg="1"/>
      <p:bldP spid="30" grpId="0"/>
      <p:bldP spid="30" grpId="1"/>
      <p:bldP spid="31" grpId="0"/>
      <p:bldP spid="32" grpId="0"/>
      <p:bldP spid="33" grpId="0"/>
      <p:bldP spid="34" grpId="0"/>
      <p:bldP spid="15"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0"/>
          <p:cNvSpPr txBox="1">
            <a:spLocks noChangeArrowheads="1"/>
          </p:cNvSpPr>
          <p:nvPr/>
        </p:nvSpPr>
        <p:spPr bwMode="auto">
          <a:xfrm>
            <a:off x="263352" y="260648"/>
            <a:ext cx="4680076" cy="461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8" tIns="45713" rIns="91428" bIns="4571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latin typeface="华文中宋" pitchFamily="2" charset="-122"/>
                <a:ea typeface="华文中宋" pitchFamily="2" charset="-122"/>
                <a:cs typeface="+mn-ea"/>
                <a:sym typeface="+mn-lt"/>
              </a:rPr>
              <a:t>安全生产宣传教育进企业</a:t>
            </a:r>
            <a:endParaRPr lang="zh-CN" altLang="en-US" sz="2400" b="1" dirty="0">
              <a:latin typeface="华文中宋" pitchFamily="2" charset="-122"/>
              <a:ea typeface="华文中宋" pitchFamily="2" charset="-122"/>
              <a:cs typeface="+mn-ea"/>
              <a:sym typeface="+mn-lt"/>
            </a:endParaRPr>
          </a:p>
        </p:txBody>
      </p:sp>
      <p:sp>
        <p:nvSpPr>
          <p:cNvPr id="27" name="矩形 2"/>
          <p:cNvSpPr>
            <a:spLocks noChangeArrowheads="1"/>
          </p:cNvSpPr>
          <p:nvPr/>
        </p:nvSpPr>
        <p:spPr bwMode="auto">
          <a:xfrm>
            <a:off x="5086351" y="1628800"/>
            <a:ext cx="6842297" cy="3384376"/>
          </a:xfrm>
          <a:prstGeom prst="rect">
            <a:avLst/>
          </a:prstGeom>
          <a:gradFill>
            <a:gsLst>
              <a:gs pos="96000">
                <a:srgbClr val="E30000"/>
              </a:gs>
              <a:gs pos="0">
                <a:srgbClr val="FFFF00"/>
              </a:gs>
            </a:gsLst>
            <a:lin ang="18900000" scaled="0"/>
          </a:gradFill>
        </p:spPr>
        <p:style>
          <a:lnRef idx="0">
            <a:schemeClr val="accent5"/>
          </a:lnRef>
          <a:fillRef idx="3">
            <a:schemeClr val="accent5"/>
          </a:fillRef>
          <a:effectRef idx="3">
            <a:schemeClr val="accent5"/>
          </a:effectRef>
          <a:fontRef idx="minor">
            <a:schemeClr val="lt1"/>
          </a:fontRef>
        </p:style>
        <p:txBody>
          <a:bodyPr/>
          <a:lstStyle/>
          <a:p>
            <a:pPr eaLnBrk="1" hangingPunct="1"/>
            <a:endParaRPr lang="zh-CN" altLang="zh-CN" sz="1865">
              <a:solidFill>
                <a:srgbClr val="000000"/>
              </a:solidFill>
            </a:endParaRPr>
          </a:p>
        </p:txBody>
      </p:sp>
      <p:sp>
        <p:nvSpPr>
          <p:cNvPr id="28" name="矩形 3"/>
          <p:cNvSpPr>
            <a:spLocks noChangeArrowheads="1"/>
          </p:cNvSpPr>
          <p:nvPr/>
        </p:nvSpPr>
        <p:spPr bwMode="auto">
          <a:xfrm>
            <a:off x="191344" y="4478867"/>
            <a:ext cx="4895607" cy="567267"/>
          </a:xfrm>
          <a:prstGeom prst="rect">
            <a:avLst/>
          </a:prstGeom>
          <a:gradFill>
            <a:gsLst>
              <a:gs pos="96000">
                <a:srgbClr val="E30000"/>
              </a:gs>
              <a:gs pos="0">
                <a:srgbClr val="FFFF00"/>
              </a:gs>
            </a:gsLst>
            <a:lin ang="18900000" scaled="0"/>
          </a:gradFill>
        </p:spPr>
        <p:style>
          <a:lnRef idx="0">
            <a:schemeClr val="accent3"/>
          </a:lnRef>
          <a:fillRef idx="3">
            <a:schemeClr val="accent3"/>
          </a:fillRef>
          <a:effectRef idx="3">
            <a:schemeClr val="accent3"/>
          </a:effectRef>
          <a:fontRef idx="minor">
            <a:schemeClr val="lt1"/>
          </a:fontRef>
        </p:style>
        <p:txBody>
          <a:bodyPr/>
          <a:lstStyle/>
          <a:p>
            <a:pPr eaLnBrk="1" hangingPunct="1"/>
            <a:endParaRPr lang="zh-CN" altLang="zh-CN" sz="1865">
              <a:solidFill>
                <a:srgbClr val="000000"/>
              </a:solidFill>
            </a:endParaRPr>
          </a:p>
        </p:txBody>
      </p:sp>
      <p:sp>
        <p:nvSpPr>
          <p:cNvPr id="32" name="矩形 5"/>
          <p:cNvSpPr>
            <a:spLocks noChangeArrowheads="1"/>
          </p:cNvSpPr>
          <p:nvPr/>
        </p:nvSpPr>
        <p:spPr bwMode="auto">
          <a:xfrm>
            <a:off x="5375920" y="1844824"/>
            <a:ext cx="648071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zh-CN" altLang="en-US" sz="2000" dirty="0" smtClean="0"/>
              <a:t>         </a:t>
            </a:r>
            <a:r>
              <a:rPr lang="zh-CN" altLang="en-US" sz="2000" b="1" dirty="0" smtClean="0"/>
              <a:t>这是我市一家企业将开展的各种隐患自查、应急救援演练、安全生产活动月等活动制作成宣传版面，在厂区安全文化广场进行展示。</a:t>
            </a:r>
            <a:endParaRPr lang="en-US" altLang="zh-CN" sz="2000" b="1" dirty="0">
              <a:solidFill>
                <a:schemeClr val="bg1"/>
              </a:solidFill>
              <a:latin typeface="+mn-ea"/>
            </a:endParaRPr>
          </a:p>
        </p:txBody>
      </p:sp>
      <p:sp>
        <p:nvSpPr>
          <p:cNvPr id="5" name="矩形 4"/>
          <p:cNvSpPr/>
          <p:nvPr/>
        </p:nvSpPr>
        <p:spPr>
          <a:xfrm>
            <a:off x="-24130" y="6612890"/>
            <a:ext cx="12277725" cy="245110"/>
          </a:xfrm>
          <a:prstGeom prst="rect">
            <a:avLst/>
          </a:prstGeom>
          <a:gradFill>
            <a:gsLst>
              <a:gs pos="0">
                <a:srgbClr val="FFFF00"/>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14197" y="692696"/>
            <a:ext cx="12177803" cy="0"/>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pic>
        <p:nvPicPr>
          <p:cNvPr id="9" name="图片 8" descr="001.jpg"/>
          <p:cNvPicPr>
            <a:picLocks noChangeAspect="1"/>
          </p:cNvPicPr>
          <p:nvPr/>
        </p:nvPicPr>
        <p:blipFill>
          <a:blip r:embed="rId3" cstate="print"/>
          <a:stretch>
            <a:fillRect/>
          </a:stretch>
        </p:blipFill>
        <p:spPr>
          <a:xfrm>
            <a:off x="191344" y="1628800"/>
            <a:ext cx="4896544" cy="2880320"/>
          </a:xfrm>
          <a:prstGeom prst="rect">
            <a:avLst/>
          </a:prstGeom>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 calcmode="lin" valueType="num">
                                      <p:cBhvr additive="base">
                                        <p:cTn id="10" dur="500" fill="hold"/>
                                        <p:tgtEl>
                                          <p:spTgt spid="28"/>
                                        </p:tgtEl>
                                        <p:attrNameLst>
                                          <p:attrName>ppt_x</p:attrName>
                                        </p:attrNameLst>
                                      </p:cBhvr>
                                      <p:tavLst>
                                        <p:tav tm="0">
                                          <p:val>
                                            <p:strVal val="0-#ppt_w/2"/>
                                          </p:val>
                                        </p:tav>
                                        <p:tav tm="100000">
                                          <p:val>
                                            <p:strVal val="#ppt_x"/>
                                          </p:val>
                                        </p:tav>
                                      </p:tavLst>
                                    </p:anim>
                                    <p:anim calcmode="lin" valueType="num">
                                      <p:cBhvr additive="base">
                                        <p:cTn id="11" dur="500" fill="hold"/>
                                        <p:tgtEl>
                                          <p:spTgt spid="28"/>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1+#ppt_w/2"/>
                                          </p:val>
                                        </p:tav>
                                        <p:tav tm="100000">
                                          <p:val>
                                            <p:strVal val="#ppt_x"/>
                                          </p:val>
                                        </p:tav>
                                      </p:tavLst>
                                    </p:anim>
                                    <p:anim calcmode="lin" valueType="num">
                                      <p:cBhvr additive="base">
                                        <p:cTn id="15" dur="500" fill="hold"/>
                                        <p:tgtEl>
                                          <p:spTgt spid="27"/>
                                        </p:tgtEl>
                                        <p:attrNameLst>
                                          <p:attrName>ppt_y</p:attrName>
                                        </p:attrNameLst>
                                      </p:cBhvr>
                                      <p:tavLst>
                                        <p:tav tm="0">
                                          <p:val>
                                            <p:strVal val="#ppt_y"/>
                                          </p:val>
                                        </p:tav>
                                        <p:tav tm="100000">
                                          <p:val>
                                            <p:strVal val="#ppt_y"/>
                                          </p:val>
                                        </p:tav>
                                      </p:tavLst>
                                    </p:anim>
                                  </p:childTnLst>
                                </p:cTn>
                              </p:par>
                              <p:par>
                                <p:cTn id="16" presetID="12" presetClass="entr" presetSubtype="8" fill="hold" grpId="0" nodeType="withEffect">
                                  <p:stCondLst>
                                    <p:cond delay="80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p:tgtEl>
                                          <p:spTgt spid="32"/>
                                        </p:tgtEl>
                                        <p:attrNameLst>
                                          <p:attrName>ppt_x</p:attrName>
                                        </p:attrNameLst>
                                      </p:cBhvr>
                                      <p:tavLst>
                                        <p:tav tm="0">
                                          <p:val>
                                            <p:strVal val="#ppt_x-#ppt_w*1.125000"/>
                                          </p:val>
                                        </p:tav>
                                        <p:tav tm="100000">
                                          <p:val>
                                            <p:strVal val="#ppt_x"/>
                                          </p:val>
                                        </p:tav>
                                      </p:tavLst>
                                    </p:anim>
                                    <p:animEffect transition="in" filter="wipe(right)">
                                      <p:cBhvr>
                                        <p:cTn id="19" dur="500"/>
                                        <p:tgtEl>
                                          <p:spTgt spid="32"/>
                                        </p:tgtEl>
                                      </p:cBhvr>
                                    </p:animEffect>
                                  </p:childTnLst>
                                </p:cTn>
                              </p:par>
                            </p:childTnLst>
                          </p:cTn>
                        </p:par>
                        <p:par>
                          <p:cTn id="20" fill="hold">
                            <p:stCondLst>
                              <p:cond delay="13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bldLvl="0" animBg="1" autoUpdateAnimBg="0"/>
      <p:bldP spid="28" grpId="0" bldLvl="0" animBg="1" autoUpdateAnimBg="0"/>
      <p:bldP spid="3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0"/>
          <p:cNvSpPr txBox="1">
            <a:spLocks noChangeArrowheads="1"/>
          </p:cNvSpPr>
          <p:nvPr/>
        </p:nvSpPr>
        <p:spPr bwMode="auto">
          <a:xfrm>
            <a:off x="263352" y="260648"/>
            <a:ext cx="4680076" cy="461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8" tIns="45713" rIns="91428" bIns="4571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latin typeface="华文中宋" pitchFamily="2" charset="-122"/>
                <a:ea typeface="华文中宋" pitchFamily="2" charset="-122"/>
                <a:cs typeface="+mn-ea"/>
                <a:sym typeface="+mn-lt"/>
              </a:rPr>
              <a:t>安全生产宣传教育进学校</a:t>
            </a:r>
            <a:endParaRPr lang="zh-CN" altLang="en-US" sz="2400" b="1" dirty="0">
              <a:latin typeface="华文中宋" pitchFamily="2" charset="-122"/>
              <a:ea typeface="华文中宋" pitchFamily="2" charset="-122"/>
              <a:cs typeface="+mn-ea"/>
              <a:sym typeface="+mn-lt"/>
            </a:endParaRPr>
          </a:p>
        </p:txBody>
      </p:sp>
      <p:sp>
        <p:nvSpPr>
          <p:cNvPr id="27" name="矩形 2"/>
          <p:cNvSpPr>
            <a:spLocks noChangeArrowheads="1"/>
          </p:cNvSpPr>
          <p:nvPr/>
        </p:nvSpPr>
        <p:spPr bwMode="auto">
          <a:xfrm>
            <a:off x="5086351" y="1628800"/>
            <a:ext cx="6842297" cy="3384376"/>
          </a:xfrm>
          <a:prstGeom prst="rect">
            <a:avLst/>
          </a:prstGeom>
          <a:gradFill>
            <a:gsLst>
              <a:gs pos="96000">
                <a:srgbClr val="E30000"/>
              </a:gs>
              <a:gs pos="0">
                <a:srgbClr val="FFFF00"/>
              </a:gs>
            </a:gsLst>
            <a:lin ang="18900000" scaled="0"/>
          </a:gradFill>
        </p:spPr>
        <p:style>
          <a:lnRef idx="0">
            <a:schemeClr val="accent5"/>
          </a:lnRef>
          <a:fillRef idx="3">
            <a:schemeClr val="accent5"/>
          </a:fillRef>
          <a:effectRef idx="3">
            <a:schemeClr val="accent5"/>
          </a:effectRef>
          <a:fontRef idx="minor">
            <a:schemeClr val="lt1"/>
          </a:fontRef>
        </p:style>
        <p:txBody>
          <a:bodyPr/>
          <a:lstStyle/>
          <a:p>
            <a:pPr eaLnBrk="1" hangingPunct="1"/>
            <a:endParaRPr lang="zh-CN" altLang="zh-CN" sz="1865">
              <a:solidFill>
                <a:srgbClr val="000000"/>
              </a:solidFill>
            </a:endParaRPr>
          </a:p>
        </p:txBody>
      </p:sp>
      <p:sp>
        <p:nvSpPr>
          <p:cNvPr id="28" name="矩形 3"/>
          <p:cNvSpPr>
            <a:spLocks noChangeArrowheads="1"/>
          </p:cNvSpPr>
          <p:nvPr/>
        </p:nvSpPr>
        <p:spPr bwMode="auto">
          <a:xfrm>
            <a:off x="191344" y="4478867"/>
            <a:ext cx="4895607" cy="567267"/>
          </a:xfrm>
          <a:prstGeom prst="rect">
            <a:avLst/>
          </a:prstGeom>
          <a:gradFill>
            <a:gsLst>
              <a:gs pos="96000">
                <a:srgbClr val="E30000"/>
              </a:gs>
              <a:gs pos="0">
                <a:srgbClr val="FFFF00"/>
              </a:gs>
            </a:gsLst>
            <a:lin ang="18900000" scaled="0"/>
          </a:gradFill>
        </p:spPr>
        <p:style>
          <a:lnRef idx="0">
            <a:schemeClr val="accent3"/>
          </a:lnRef>
          <a:fillRef idx="3">
            <a:schemeClr val="accent3"/>
          </a:fillRef>
          <a:effectRef idx="3">
            <a:schemeClr val="accent3"/>
          </a:effectRef>
          <a:fontRef idx="minor">
            <a:schemeClr val="lt1"/>
          </a:fontRef>
        </p:style>
        <p:txBody>
          <a:bodyPr/>
          <a:lstStyle/>
          <a:p>
            <a:pPr eaLnBrk="1" hangingPunct="1"/>
            <a:endParaRPr lang="zh-CN" altLang="zh-CN" sz="1865">
              <a:solidFill>
                <a:srgbClr val="000000"/>
              </a:solidFill>
            </a:endParaRPr>
          </a:p>
        </p:txBody>
      </p:sp>
      <p:sp>
        <p:nvSpPr>
          <p:cNvPr id="32" name="矩形 5"/>
          <p:cNvSpPr>
            <a:spLocks noChangeArrowheads="1"/>
          </p:cNvSpPr>
          <p:nvPr/>
        </p:nvSpPr>
        <p:spPr bwMode="auto">
          <a:xfrm>
            <a:off x="5375920" y="1844824"/>
            <a:ext cx="6480719" cy="1884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zh-CN" altLang="en-US" sz="2000" dirty="0" smtClean="0"/>
              <a:t>         </a:t>
            </a:r>
            <a:r>
              <a:rPr lang="zh-CN" altLang="en-US" sz="2000" b="1" dirty="0" smtClean="0"/>
              <a:t>这是我市交警队利用</a:t>
            </a:r>
            <a:r>
              <a:rPr lang="zh-CN" altLang="zh-CN" sz="2000" b="1" dirty="0" smtClean="0"/>
              <a:t>交通安全体验课网络“大直播”向</a:t>
            </a:r>
            <a:r>
              <a:rPr lang="zh-CN" altLang="en-US" sz="2000" b="1" dirty="0" smtClean="0"/>
              <a:t>全市</a:t>
            </a:r>
            <a:r>
              <a:rPr lang="zh-CN" altLang="zh-CN" sz="2000" b="1" dirty="0" smtClean="0"/>
              <a:t>中小学</a:t>
            </a:r>
            <a:r>
              <a:rPr lang="zh-CN" altLang="en-US" sz="2000" b="1" dirty="0" smtClean="0"/>
              <a:t>生</a:t>
            </a:r>
            <a:r>
              <a:rPr lang="zh-CN" altLang="zh-CN" sz="2000" b="1" dirty="0" smtClean="0"/>
              <a:t>普及交通安全知识。直播活动课程中，民警用通俗易懂的语言，通过寓教于乐的方式为师生们讲解如何文明行路、安全乘车等交通常识。</a:t>
            </a:r>
            <a:endParaRPr lang="en-US" altLang="zh-CN" sz="2000" b="1" dirty="0">
              <a:solidFill>
                <a:schemeClr val="bg1"/>
              </a:solidFill>
              <a:latin typeface="+mn-ea"/>
            </a:endParaRPr>
          </a:p>
        </p:txBody>
      </p:sp>
      <p:sp>
        <p:nvSpPr>
          <p:cNvPr id="5" name="矩形 4"/>
          <p:cNvSpPr/>
          <p:nvPr/>
        </p:nvSpPr>
        <p:spPr>
          <a:xfrm>
            <a:off x="-24130" y="6612890"/>
            <a:ext cx="12277725" cy="245110"/>
          </a:xfrm>
          <a:prstGeom prst="rect">
            <a:avLst/>
          </a:prstGeom>
          <a:gradFill>
            <a:gsLst>
              <a:gs pos="0">
                <a:srgbClr val="FFFF00"/>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图片 0" descr="proxy.do.jpg"/>
          <p:cNvPicPr>
            <a:picLocks noChangeAspect="1" noChangeArrowheads="1"/>
          </p:cNvPicPr>
          <p:nvPr/>
        </p:nvPicPr>
        <p:blipFill>
          <a:blip r:embed="rId3" cstate="print"/>
          <a:srcRect/>
          <a:stretch>
            <a:fillRect/>
          </a:stretch>
        </p:blipFill>
        <p:spPr bwMode="auto">
          <a:xfrm>
            <a:off x="191344" y="1628800"/>
            <a:ext cx="4896544" cy="2802260"/>
          </a:xfrm>
          <a:prstGeom prst="rect">
            <a:avLst/>
          </a:prstGeom>
          <a:noFill/>
          <a:ln w="9525">
            <a:noFill/>
            <a:miter lim="800000"/>
            <a:headEnd/>
            <a:tailEnd/>
          </a:ln>
        </p:spPr>
      </p:pic>
      <p:cxnSp>
        <p:nvCxnSpPr>
          <p:cNvPr id="19" name="直接连接符 18"/>
          <p:cNvCxnSpPr/>
          <p:nvPr/>
        </p:nvCxnSpPr>
        <p:spPr>
          <a:xfrm>
            <a:off x="14197" y="692696"/>
            <a:ext cx="12177803" cy="0"/>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 calcmode="lin" valueType="num">
                                      <p:cBhvr additive="base">
                                        <p:cTn id="10" dur="500" fill="hold"/>
                                        <p:tgtEl>
                                          <p:spTgt spid="28"/>
                                        </p:tgtEl>
                                        <p:attrNameLst>
                                          <p:attrName>ppt_x</p:attrName>
                                        </p:attrNameLst>
                                      </p:cBhvr>
                                      <p:tavLst>
                                        <p:tav tm="0">
                                          <p:val>
                                            <p:strVal val="0-#ppt_w/2"/>
                                          </p:val>
                                        </p:tav>
                                        <p:tav tm="100000">
                                          <p:val>
                                            <p:strVal val="#ppt_x"/>
                                          </p:val>
                                        </p:tav>
                                      </p:tavLst>
                                    </p:anim>
                                    <p:anim calcmode="lin" valueType="num">
                                      <p:cBhvr additive="base">
                                        <p:cTn id="11" dur="500" fill="hold"/>
                                        <p:tgtEl>
                                          <p:spTgt spid="28"/>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1+#ppt_w/2"/>
                                          </p:val>
                                        </p:tav>
                                        <p:tav tm="100000">
                                          <p:val>
                                            <p:strVal val="#ppt_x"/>
                                          </p:val>
                                        </p:tav>
                                      </p:tavLst>
                                    </p:anim>
                                    <p:anim calcmode="lin" valueType="num">
                                      <p:cBhvr additive="base">
                                        <p:cTn id="15" dur="500" fill="hold"/>
                                        <p:tgtEl>
                                          <p:spTgt spid="27"/>
                                        </p:tgtEl>
                                        <p:attrNameLst>
                                          <p:attrName>ppt_y</p:attrName>
                                        </p:attrNameLst>
                                      </p:cBhvr>
                                      <p:tavLst>
                                        <p:tav tm="0">
                                          <p:val>
                                            <p:strVal val="#ppt_y"/>
                                          </p:val>
                                        </p:tav>
                                        <p:tav tm="100000">
                                          <p:val>
                                            <p:strVal val="#ppt_y"/>
                                          </p:val>
                                        </p:tav>
                                      </p:tavLst>
                                    </p:anim>
                                  </p:childTnLst>
                                </p:cTn>
                              </p:par>
                              <p:par>
                                <p:cTn id="16" presetID="12" presetClass="entr" presetSubtype="8" fill="hold" grpId="0" nodeType="withEffect">
                                  <p:stCondLst>
                                    <p:cond delay="80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p:tgtEl>
                                          <p:spTgt spid="32"/>
                                        </p:tgtEl>
                                        <p:attrNameLst>
                                          <p:attrName>ppt_x</p:attrName>
                                        </p:attrNameLst>
                                      </p:cBhvr>
                                      <p:tavLst>
                                        <p:tav tm="0">
                                          <p:val>
                                            <p:strVal val="#ppt_x-#ppt_w*1.125000"/>
                                          </p:val>
                                        </p:tav>
                                        <p:tav tm="100000">
                                          <p:val>
                                            <p:strVal val="#ppt_x"/>
                                          </p:val>
                                        </p:tav>
                                      </p:tavLst>
                                    </p:anim>
                                    <p:animEffect transition="in" filter="wipe(right)">
                                      <p:cBhvr>
                                        <p:cTn id="19" dur="500"/>
                                        <p:tgtEl>
                                          <p:spTgt spid="32"/>
                                        </p:tgtEl>
                                      </p:cBhvr>
                                    </p:animEffect>
                                  </p:childTnLst>
                                </p:cTn>
                              </p:par>
                            </p:childTnLst>
                          </p:cTn>
                        </p:par>
                        <p:par>
                          <p:cTn id="20" fill="hold">
                            <p:stCondLst>
                              <p:cond delay="13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bldLvl="0" animBg="1" autoUpdateAnimBg="0"/>
      <p:bldP spid="28" grpId="0" bldLvl="0" animBg="1" autoUpdateAnimBg="0"/>
      <p:bldP spid="3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0"/>
          <p:cNvSpPr txBox="1">
            <a:spLocks noChangeArrowheads="1"/>
          </p:cNvSpPr>
          <p:nvPr/>
        </p:nvSpPr>
        <p:spPr bwMode="auto">
          <a:xfrm>
            <a:off x="191344" y="260648"/>
            <a:ext cx="4680076" cy="461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8" tIns="45713" rIns="91428" bIns="4571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latin typeface="华文中宋" pitchFamily="2" charset="-122"/>
                <a:ea typeface="华文中宋" pitchFamily="2" charset="-122"/>
                <a:cs typeface="+mn-ea"/>
                <a:sym typeface="+mn-lt"/>
              </a:rPr>
              <a:t>安全生产宣传教育进机关</a:t>
            </a:r>
            <a:endParaRPr lang="zh-CN" altLang="en-US" sz="2400" b="1" dirty="0">
              <a:latin typeface="华文中宋" pitchFamily="2" charset="-122"/>
              <a:ea typeface="华文中宋" pitchFamily="2" charset="-122"/>
              <a:cs typeface="+mn-ea"/>
              <a:sym typeface="+mn-lt"/>
            </a:endParaRPr>
          </a:p>
        </p:txBody>
      </p:sp>
      <p:sp>
        <p:nvSpPr>
          <p:cNvPr id="27" name="矩形 2"/>
          <p:cNvSpPr>
            <a:spLocks noChangeArrowheads="1"/>
          </p:cNvSpPr>
          <p:nvPr/>
        </p:nvSpPr>
        <p:spPr bwMode="auto">
          <a:xfrm>
            <a:off x="5086351" y="1628800"/>
            <a:ext cx="6842297" cy="3384376"/>
          </a:xfrm>
          <a:prstGeom prst="rect">
            <a:avLst/>
          </a:prstGeom>
          <a:gradFill>
            <a:gsLst>
              <a:gs pos="96000">
                <a:srgbClr val="E30000"/>
              </a:gs>
              <a:gs pos="0">
                <a:srgbClr val="FFFF00"/>
              </a:gs>
            </a:gsLst>
            <a:lin ang="18900000" scaled="0"/>
          </a:gradFill>
        </p:spPr>
        <p:style>
          <a:lnRef idx="0">
            <a:schemeClr val="accent5"/>
          </a:lnRef>
          <a:fillRef idx="3">
            <a:schemeClr val="accent5"/>
          </a:fillRef>
          <a:effectRef idx="3">
            <a:schemeClr val="accent5"/>
          </a:effectRef>
          <a:fontRef idx="minor">
            <a:schemeClr val="lt1"/>
          </a:fontRef>
        </p:style>
        <p:txBody>
          <a:bodyPr/>
          <a:lstStyle/>
          <a:p>
            <a:pPr eaLnBrk="1" hangingPunct="1"/>
            <a:endParaRPr lang="zh-CN" altLang="zh-CN" sz="1865">
              <a:solidFill>
                <a:srgbClr val="000000"/>
              </a:solidFill>
            </a:endParaRPr>
          </a:p>
        </p:txBody>
      </p:sp>
      <p:sp>
        <p:nvSpPr>
          <p:cNvPr id="28" name="矩形 3"/>
          <p:cNvSpPr>
            <a:spLocks noChangeArrowheads="1"/>
          </p:cNvSpPr>
          <p:nvPr/>
        </p:nvSpPr>
        <p:spPr bwMode="auto">
          <a:xfrm>
            <a:off x="191344" y="4478867"/>
            <a:ext cx="4895607" cy="567267"/>
          </a:xfrm>
          <a:prstGeom prst="rect">
            <a:avLst/>
          </a:prstGeom>
          <a:gradFill>
            <a:gsLst>
              <a:gs pos="96000">
                <a:srgbClr val="E30000"/>
              </a:gs>
              <a:gs pos="0">
                <a:srgbClr val="FFFF00"/>
              </a:gs>
            </a:gsLst>
            <a:lin ang="18900000" scaled="0"/>
          </a:gradFill>
        </p:spPr>
        <p:style>
          <a:lnRef idx="0">
            <a:schemeClr val="accent3"/>
          </a:lnRef>
          <a:fillRef idx="3">
            <a:schemeClr val="accent3"/>
          </a:fillRef>
          <a:effectRef idx="3">
            <a:schemeClr val="accent3"/>
          </a:effectRef>
          <a:fontRef idx="minor">
            <a:schemeClr val="lt1"/>
          </a:fontRef>
        </p:style>
        <p:txBody>
          <a:bodyPr/>
          <a:lstStyle/>
          <a:p>
            <a:pPr eaLnBrk="1" hangingPunct="1"/>
            <a:endParaRPr lang="zh-CN" altLang="zh-CN" sz="1865">
              <a:solidFill>
                <a:srgbClr val="000000"/>
              </a:solidFill>
            </a:endParaRPr>
          </a:p>
        </p:txBody>
      </p:sp>
      <p:sp>
        <p:nvSpPr>
          <p:cNvPr id="32" name="矩形 5"/>
          <p:cNvSpPr>
            <a:spLocks noChangeArrowheads="1"/>
          </p:cNvSpPr>
          <p:nvPr/>
        </p:nvSpPr>
        <p:spPr bwMode="auto">
          <a:xfrm>
            <a:off x="5375920" y="1844824"/>
            <a:ext cx="6480719" cy="2346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zh-CN" altLang="en-US" sz="2000" dirty="0" smtClean="0"/>
              <a:t>         </a:t>
            </a:r>
            <a:r>
              <a:rPr lang="zh-CN" altLang="en-US" sz="2000" b="1" dirty="0" smtClean="0"/>
              <a:t>我市工商局将安全生产教育与行政大厅业务办理相结合，</a:t>
            </a:r>
            <a:r>
              <a:rPr lang="zh-CN" altLang="zh-CN" sz="2000" b="1" dirty="0" smtClean="0"/>
              <a:t>在办理市场主体准入、变更、多证合一时通过窗口工作人员现场宣传发放市场主体安全生产常用知识</a:t>
            </a:r>
            <a:r>
              <a:rPr lang="zh-CN" altLang="en-US" sz="2000" b="1" dirty="0" smtClean="0"/>
              <a:t>做到了</a:t>
            </a:r>
            <a:r>
              <a:rPr lang="zh-CN" altLang="zh-CN" sz="2000" b="1" dirty="0" smtClean="0"/>
              <a:t>安全生产宣传关口前移到位。</a:t>
            </a:r>
          </a:p>
          <a:p>
            <a:pPr>
              <a:lnSpc>
                <a:spcPct val="150000"/>
              </a:lnSpc>
            </a:pPr>
            <a:endParaRPr lang="en-US" altLang="zh-CN" sz="2000" b="1" dirty="0">
              <a:solidFill>
                <a:schemeClr val="bg1"/>
              </a:solidFill>
              <a:latin typeface="+mn-ea"/>
            </a:endParaRPr>
          </a:p>
        </p:txBody>
      </p:sp>
      <p:sp>
        <p:nvSpPr>
          <p:cNvPr id="5" name="矩形 4"/>
          <p:cNvSpPr/>
          <p:nvPr/>
        </p:nvSpPr>
        <p:spPr>
          <a:xfrm>
            <a:off x="-24130" y="6612890"/>
            <a:ext cx="12277725" cy="245110"/>
          </a:xfrm>
          <a:prstGeom prst="rect">
            <a:avLst/>
          </a:prstGeom>
          <a:gradFill>
            <a:gsLst>
              <a:gs pos="0">
                <a:srgbClr val="FFFF00"/>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14197" y="692696"/>
            <a:ext cx="12177803" cy="0"/>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pic>
        <p:nvPicPr>
          <p:cNvPr id="8" name="图片 7" descr="IMG_20171206_111123.jpg"/>
          <p:cNvPicPr>
            <a:picLocks noChangeAspect="1"/>
          </p:cNvPicPr>
          <p:nvPr/>
        </p:nvPicPr>
        <p:blipFill>
          <a:blip r:embed="rId3" cstate="print"/>
          <a:stretch>
            <a:fillRect/>
          </a:stretch>
        </p:blipFill>
        <p:spPr>
          <a:xfrm>
            <a:off x="191344" y="1628801"/>
            <a:ext cx="4871864" cy="2842178"/>
          </a:xfrm>
          <a:prstGeom prst="rect">
            <a:avLst/>
          </a:prstGeom>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 calcmode="lin" valueType="num">
                                      <p:cBhvr additive="base">
                                        <p:cTn id="10" dur="500" fill="hold"/>
                                        <p:tgtEl>
                                          <p:spTgt spid="28"/>
                                        </p:tgtEl>
                                        <p:attrNameLst>
                                          <p:attrName>ppt_x</p:attrName>
                                        </p:attrNameLst>
                                      </p:cBhvr>
                                      <p:tavLst>
                                        <p:tav tm="0">
                                          <p:val>
                                            <p:strVal val="0-#ppt_w/2"/>
                                          </p:val>
                                        </p:tav>
                                        <p:tav tm="100000">
                                          <p:val>
                                            <p:strVal val="#ppt_x"/>
                                          </p:val>
                                        </p:tav>
                                      </p:tavLst>
                                    </p:anim>
                                    <p:anim calcmode="lin" valueType="num">
                                      <p:cBhvr additive="base">
                                        <p:cTn id="11" dur="500" fill="hold"/>
                                        <p:tgtEl>
                                          <p:spTgt spid="28"/>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1+#ppt_w/2"/>
                                          </p:val>
                                        </p:tav>
                                        <p:tav tm="100000">
                                          <p:val>
                                            <p:strVal val="#ppt_x"/>
                                          </p:val>
                                        </p:tav>
                                      </p:tavLst>
                                    </p:anim>
                                    <p:anim calcmode="lin" valueType="num">
                                      <p:cBhvr additive="base">
                                        <p:cTn id="15" dur="500" fill="hold"/>
                                        <p:tgtEl>
                                          <p:spTgt spid="27"/>
                                        </p:tgtEl>
                                        <p:attrNameLst>
                                          <p:attrName>ppt_y</p:attrName>
                                        </p:attrNameLst>
                                      </p:cBhvr>
                                      <p:tavLst>
                                        <p:tav tm="0">
                                          <p:val>
                                            <p:strVal val="#ppt_y"/>
                                          </p:val>
                                        </p:tav>
                                        <p:tav tm="100000">
                                          <p:val>
                                            <p:strVal val="#ppt_y"/>
                                          </p:val>
                                        </p:tav>
                                      </p:tavLst>
                                    </p:anim>
                                  </p:childTnLst>
                                </p:cTn>
                              </p:par>
                              <p:par>
                                <p:cTn id="16" presetID="12" presetClass="entr" presetSubtype="8" fill="hold" grpId="0" nodeType="withEffect">
                                  <p:stCondLst>
                                    <p:cond delay="80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p:tgtEl>
                                          <p:spTgt spid="32"/>
                                        </p:tgtEl>
                                        <p:attrNameLst>
                                          <p:attrName>ppt_x</p:attrName>
                                        </p:attrNameLst>
                                      </p:cBhvr>
                                      <p:tavLst>
                                        <p:tav tm="0">
                                          <p:val>
                                            <p:strVal val="#ppt_x-#ppt_w*1.125000"/>
                                          </p:val>
                                        </p:tav>
                                        <p:tav tm="100000">
                                          <p:val>
                                            <p:strVal val="#ppt_x"/>
                                          </p:val>
                                        </p:tav>
                                      </p:tavLst>
                                    </p:anim>
                                    <p:animEffect transition="in" filter="wipe(right)">
                                      <p:cBhvr>
                                        <p:cTn id="19" dur="500"/>
                                        <p:tgtEl>
                                          <p:spTgt spid="32"/>
                                        </p:tgtEl>
                                      </p:cBhvr>
                                    </p:animEffect>
                                  </p:childTnLst>
                                </p:cTn>
                              </p:par>
                            </p:childTnLst>
                          </p:cTn>
                        </p:par>
                        <p:par>
                          <p:cTn id="20" fill="hold">
                            <p:stCondLst>
                              <p:cond delay="13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bldLvl="0" animBg="1" autoUpdateAnimBg="0"/>
      <p:bldP spid="28" grpId="0" bldLvl="0" animBg="1" autoUpdateAnimBg="0"/>
      <p:bldP spid="3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0"/>
          <p:cNvSpPr txBox="1">
            <a:spLocks noChangeArrowheads="1"/>
          </p:cNvSpPr>
          <p:nvPr/>
        </p:nvSpPr>
        <p:spPr bwMode="auto">
          <a:xfrm>
            <a:off x="335360" y="260648"/>
            <a:ext cx="4680076" cy="461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8" tIns="45713" rIns="91428" bIns="4571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latin typeface="华文中宋" pitchFamily="2" charset="-122"/>
                <a:ea typeface="华文中宋" pitchFamily="2" charset="-122"/>
                <a:cs typeface="+mn-ea"/>
                <a:sym typeface="+mn-lt"/>
              </a:rPr>
              <a:t>安全生产宣传教育进社区</a:t>
            </a:r>
            <a:endParaRPr lang="zh-CN" altLang="en-US" sz="2400" b="1" dirty="0">
              <a:latin typeface="华文中宋" pitchFamily="2" charset="-122"/>
              <a:ea typeface="华文中宋" pitchFamily="2" charset="-122"/>
              <a:cs typeface="+mn-ea"/>
              <a:sym typeface="+mn-lt"/>
            </a:endParaRPr>
          </a:p>
        </p:txBody>
      </p:sp>
      <p:sp>
        <p:nvSpPr>
          <p:cNvPr id="27" name="矩形 2"/>
          <p:cNvSpPr>
            <a:spLocks noChangeArrowheads="1"/>
          </p:cNvSpPr>
          <p:nvPr/>
        </p:nvSpPr>
        <p:spPr bwMode="auto">
          <a:xfrm>
            <a:off x="5086351" y="1628800"/>
            <a:ext cx="6842297" cy="3384376"/>
          </a:xfrm>
          <a:prstGeom prst="rect">
            <a:avLst/>
          </a:prstGeom>
          <a:gradFill>
            <a:gsLst>
              <a:gs pos="96000">
                <a:srgbClr val="E30000"/>
              </a:gs>
              <a:gs pos="0">
                <a:srgbClr val="FFFF00"/>
              </a:gs>
            </a:gsLst>
            <a:lin ang="18900000" scaled="0"/>
          </a:gradFill>
        </p:spPr>
        <p:style>
          <a:lnRef idx="0">
            <a:schemeClr val="accent5"/>
          </a:lnRef>
          <a:fillRef idx="3">
            <a:schemeClr val="accent5"/>
          </a:fillRef>
          <a:effectRef idx="3">
            <a:schemeClr val="accent5"/>
          </a:effectRef>
          <a:fontRef idx="minor">
            <a:schemeClr val="lt1"/>
          </a:fontRef>
        </p:style>
        <p:txBody>
          <a:bodyPr/>
          <a:lstStyle/>
          <a:p>
            <a:pPr eaLnBrk="1" hangingPunct="1"/>
            <a:endParaRPr lang="zh-CN" altLang="zh-CN" sz="1865">
              <a:solidFill>
                <a:srgbClr val="000000"/>
              </a:solidFill>
            </a:endParaRPr>
          </a:p>
        </p:txBody>
      </p:sp>
      <p:sp>
        <p:nvSpPr>
          <p:cNvPr id="28" name="矩形 3"/>
          <p:cNvSpPr>
            <a:spLocks noChangeArrowheads="1"/>
          </p:cNvSpPr>
          <p:nvPr/>
        </p:nvSpPr>
        <p:spPr bwMode="auto">
          <a:xfrm>
            <a:off x="191344" y="4478867"/>
            <a:ext cx="4895607" cy="567267"/>
          </a:xfrm>
          <a:prstGeom prst="rect">
            <a:avLst/>
          </a:prstGeom>
          <a:gradFill>
            <a:gsLst>
              <a:gs pos="96000">
                <a:srgbClr val="E30000"/>
              </a:gs>
              <a:gs pos="0">
                <a:srgbClr val="FFFF00"/>
              </a:gs>
            </a:gsLst>
            <a:lin ang="18900000" scaled="0"/>
          </a:gradFill>
        </p:spPr>
        <p:style>
          <a:lnRef idx="0">
            <a:schemeClr val="accent3"/>
          </a:lnRef>
          <a:fillRef idx="3">
            <a:schemeClr val="accent3"/>
          </a:fillRef>
          <a:effectRef idx="3">
            <a:schemeClr val="accent3"/>
          </a:effectRef>
          <a:fontRef idx="minor">
            <a:schemeClr val="lt1"/>
          </a:fontRef>
        </p:style>
        <p:txBody>
          <a:bodyPr/>
          <a:lstStyle/>
          <a:p>
            <a:pPr eaLnBrk="1" hangingPunct="1"/>
            <a:endParaRPr lang="zh-CN" altLang="zh-CN" sz="1865">
              <a:solidFill>
                <a:srgbClr val="000000"/>
              </a:solidFill>
            </a:endParaRPr>
          </a:p>
        </p:txBody>
      </p:sp>
      <p:sp>
        <p:nvSpPr>
          <p:cNvPr id="32" name="矩形 5"/>
          <p:cNvSpPr>
            <a:spLocks noChangeArrowheads="1"/>
          </p:cNvSpPr>
          <p:nvPr/>
        </p:nvSpPr>
        <p:spPr bwMode="auto">
          <a:xfrm>
            <a:off x="5375920" y="1844824"/>
            <a:ext cx="648071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zh-CN" altLang="en-US" sz="2000" dirty="0" smtClean="0"/>
              <a:t>         </a:t>
            </a:r>
            <a:r>
              <a:rPr lang="zh-CN" altLang="en-US" sz="2000" b="1" dirty="0" smtClean="0"/>
              <a:t>这是我市举办的进社区活动，活动中向社区居民展示生活中容易发生的安全事故警示案例，通过展板、挂图做到安全知识入脑、入心。</a:t>
            </a:r>
            <a:endParaRPr lang="en-US" altLang="zh-CN" sz="2000" b="1" dirty="0">
              <a:solidFill>
                <a:schemeClr val="bg1"/>
              </a:solidFill>
              <a:latin typeface="+mn-ea"/>
            </a:endParaRPr>
          </a:p>
        </p:txBody>
      </p:sp>
      <p:sp>
        <p:nvSpPr>
          <p:cNvPr id="5" name="矩形 4"/>
          <p:cNvSpPr/>
          <p:nvPr/>
        </p:nvSpPr>
        <p:spPr>
          <a:xfrm>
            <a:off x="-24130" y="6612890"/>
            <a:ext cx="12277725" cy="245110"/>
          </a:xfrm>
          <a:prstGeom prst="rect">
            <a:avLst/>
          </a:prstGeom>
          <a:gradFill>
            <a:gsLst>
              <a:gs pos="0">
                <a:srgbClr val="FFFF00"/>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14197" y="692696"/>
            <a:ext cx="12177803" cy="0"/>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pic>
        <p:nvPicPr>
          <p:cNvPr id="8" name="图片 7" descr="照片1.jpg"/>
          <p:cNvPicPr>
            <a:picLocks noChangeAspect="1"/>
          </p:cNvPicPr>
          <p:nvPr/>
        </p:nvPicPr>
        <p:blipFill>
          <a:blip r:embed="rId3" cstate="print"/>
          <a:stretch>
            <a:fillRect/>
          </a:stretch>
        </p:blipFill>
        <p:spPr>
          <a:xfrm>
            <a:off x="191344" y="1628800"/>
            <a:ext cx="4880747" cy="2847592"/>
          </a:xfrm>
          <a:prstGeom prst="rect">
            <a:avLst/>
          </a:prstGeom>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 calcmode="lin" valueType="num">
                                      <p:cBhvr additive="base">
                                        <p:cTn id="10" dur="500" fill="hold"/>
                                        <p:tgtEl>
                                          <p:spTgt spid="28"/>
                                        </p:tgtEl>
                                        <p:attrNameLst>
                                          <p:attrName>ppt_x</p:attrName>
                                        </p:attrNameLst>
                                      </p:cBhvr>
                                      <p:tavLst>
                                        <p:tav tm="0">
                                          <p:val>
                                            <p:strVal val="0-#ppt_w/2"/>
                                          </p:val>
                                        </p:tav>
                                        <p:tav tm="100000">
                                          <p:val>
                                            <p:strVal val="#ppt_x"/>
                                          </p:val>
                                        </p:tav>
                                      </p:tavLst>
                                    </p:anim>
                                    <p:anim calcmode="lin" valueType="num">
                                      <p:cBhvr additive="base">
                                        <p:cTn id="11" dur="500" fill="hold"/>
                                        <p:tgtEl>
                                          <p:spTgt spid="28"/>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1+#ppt_w/2"/>
                                          </p:val>
                                        </p:tav>
                                        <p:tav tm="100000">
                                          <p:val>
                                            <p:strVal val="#ppt_x"/>
                                          </p:val>
                                        </p:tav>
                                      </p:tavLst>
                                    </p:anim>
                                    <p:anim calcmode="lin" valueType="num">
                                      <p:cBhvr additive="base">
                                        <p:cTn id="15" dur="500" fill="hold"/>
                                        <p:tgtEl>
                                          <p:spTgt spid="27"/>
                                        </p:tgtEl>
                                        <p:attrNameLst>
                                          <p:attrName>ppt_y</p:attrName>
                                        </p:attrNameLst>
                                      </p:cBhvr>
                                      <p:tavLst>
                                        <p:tav tm="0">
                                          <p:val>
                                            <p:strVal val="#ppt_y"/>
                                          </p:val>
                                        </p:tav>
                                        <p:tav tm="100000">
                                          <p:val>
                                            <p:strVal val="#ppt_y"/>
                                          </p:val>
                                        </p:tav>
                                      </p:tavLst>
                                    </p:anim>
                                  </p:childTnLst>
                                </p:cTn>
                              </p:par>
                              <p:par>
                                <p:cTn id="16" presetID="12" presetClass="entr" presetSubtype="8" fill="hold" grpId="0" nodeType="withEffect">
                                  <p:stCondLst>
                                    <p:cond delay="80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p:tgtEl>
                                          <p:spTgt spid="32"/>
                                        </p:tgtEl>
                                        <p:attrNameLst>
                                          <p:attrName>ppt_x</p:attrName>
                                        </p:attrNameLst>
                                      </p:cBhvr>
                                      <p:tavLst>
                                        <p:tav tm="0">
                                          <p:val>
                                            <p:strVal val="#ppt_x-#ppt_w*1.125000"/>
                                          </p:val>
                                        </p:tav>
                                        <p:tav tm="100000">
                                          <p:val>
                                            <p:strVal val="#ppt_x"/>
                                          </p:val>
                                        </p:tav>
                                      </p:tavLst>
                                    </p:anim>
                                    <p:animEffect transition="in" filter="wipe(right)">
                                      <p:cBhvr>
                                        <p:cTn id="19" dur="500"/>
                                        <p:tgtEl>
                                          <p:spTgt spid="32"/>
                                        </p:tgtEl>
                                      </p:cBhvr>
                                    </p:animEffect>
                                  </p:childTnLst>
                                </p:cTn>
                              </p:par>
                            </p:childTnLst>
                          </p:cTn>
                        </p:par>
                        <p:par>
                          <p:cTn id="20" fill="hold">
                            <p:stCondLst>
                              <p:cond delay="13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bldLvl="0" animBg="1" autoUpdateAnimBg="0"/>
      <p:bldP spid="28" grpId="0" bldLvl="0" animBg="1" autoUpdateAnimBg="0"/>
      <p:bldP spid="3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0"/>
          <p:cNvSpPr txBox="1">
            <a:spLocks noChangeArrowheads="1"/>
          </p:cNvSpPr>
          <p:nvPr/>
        </p:nvSpPr>
        <p:spPr bwMode="auto">
          <a:xfrm>
            <a:off x="191344" y="260648"/>
            <a:ext cx="4680076" cy="461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8" tIns="45713" rIns="91428" bIns="4571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latin typeface="华文中宋" pitchFamily="2" charset="-122"/>
                <a:ea typeface="华文中宋" pitchFamily="2" charset="-122"/>
                <a:cs typeface="+mn-ea"/>
                <a:sym typeface="+mn-lt"/>
              </a:rPr>
              <a:t>安全生产宣传教育进农村</a:t>
            </a:r>
            <a:endParaRPr lang="zh-CN" altLang="en-US" sz="2400" b="1" dirty="0">
              <a:latin typeface="华文中宋" pitchFamily="2" charset="-122"/>
              <a:ea typeface="华文中宋" pitchFamily="2" charset="-122"/>
              <a:cs typeface="+mn-ea"/>
              <a:sym typeface="+mn-lt"/>
            </a:endParaRPr>
          </a:p>
        </p:txBody>
      </p:sp>
      <p:sp>
        <p:nvSpPr>
          <p:cNvPr id="27" name="矩形 2"/>
          <p:cNvSpPr>
            <a:spLocks noChangeArrowheads="1"/>
          </p:cNvSpPr>
          <p:nvPr/>
        </p:nvSpPr>
        <p:spPr bwMode="auto">
          <a:xfrm>
            <a:off x="5086351" y="1628800"/>
            <a:ext cx="6842297" cy="3384376"/>
          </a:xfrm>
          <a:prstGeom prst="rect">
            <a:avLst/>
          </a:prstGeom>
          <a:gradFill>
            <a:gsLst>
              <a:gs pos="96000">
                <a:srgbClr val="E30000"/>
              </a:gs>
              <a:gs pos="0">
                <a:srgbClr val="FFFF00"/>
              </a:gs>
            </a:gsLst>
            <a:lin ang="18900000" scaled="0"/>
          </a:gradFill>
        </p:spPr>
        <p:style>
          <a:lnRef idx="0">
            <a:schemeClr val="accent5"/>
          </a:lnRef>
          <a:fillRef idx="3">
            <a:schemeClr val="accent5"/>
          </a:fillRef>
          <a:effectRef idx="3">
            <a:schemeClr val="accent5"/>
          </a:effectRef>
          <a:fontRef idx="minor">
            <a:schemeClr val="lt1"/>
          </a:fontRef>
        </p:style>
        <p:txBody>
          <a:bodyPr/>
          <a:lstStyle/>
          <a:p>
            <a:pPr eaLnBrk="1" hangingPunct="1"/>
            <a:endParaRPr lang="zh-CN" altLang="zh-CN" sz="1865">
              <a:solidFill>
                <a:srgbClr val="000000"/>
              </a:solidFill>
            </a:endParaRPr>
          </a:p>
        </p:txBody>
      </p:sp>
      <p:sp>
        <p:nvSpPr>
          <p:cNvPr id="28" name="矩形 3"/>
          <p:cNvSpPr>
            <a:spLocks noChangeArrowheads="1"/>
          </p:cNvSpPr>
          <p:nvPr/>
        </p:nvSpPr>
        <p:spPr bwMode="auto">
          <a:xfrm>
            <a:off x="191344" y="4478867"/>
            <a:ext cx="4895607" cy="567267"/>
          </a:xfrm>
          <a:prstGeom prst="rect">
            <a:avLst/>
          </a:prstGeom>
          <a:gradFill>
            <a:gsLst>
              <a:gs pos="96000">
                <a:srgbClr val="E30000"/>
              </a:gs>
              <a:gs pos="0">
                <a:srgbClr val="FFFF00"/>
              </a:gs>
            </a:gsLst>
            <a:lin ang="18900000" scaled="0"/>
          </a:gradFill>
        </p:spPr>
        <p:style>
          <a:lnRef idx="0">
            <a:schemeClr val="accent3"/>
          </a:lnRef>
          <a:fillRef idx="3">
            <a:schemeClr val="accent3"/>
          </a:fillRef>
          <a:effectRef idx="3">
            <a:schemeClr val="accent3"/>
          </a:effectRef>
          <a:fontRef idx="minor">
            <a:schemeClr val="lt1"/>
          </a:fontRef>
        </p:style>
        <p:txBody>
          <a:bodyPr/>
          <a:lstStyle/>
          <a:p>
            <a:pPr eaLnBrk="1" hangingPunct="1"/>
            <a:endParaRPr lang="zh-CN" altLang="zh-CN" sz="1865">
              <a:solidFill>
                <a:srgbClr val="000000"/>
              </a:solidFill>
            </a:endParaRPr>
          </a:p>
        </p:txBody>
      </p:sp>
      <p:sp>
        <p:nvSpPr>
          <p:cNvPr id="32" name="矩形 5"/>
          <p:cNvSpPr>
            <a:spLocks noChangeArrowheads="1"/>
          </p:cNvSpPr>
          <p:nvPr/>
        </p:nvSpPr>
        <p:spPr bwMode="auto">
          <a:xfrm>
            <a:off x="5375920" y="1844824"/>
            <a:ext cx="648071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zh-CN" altLang="en-US" sz="2000" dirty="0" smtClean="0"/>
              <a:t>         </a:t>
            </a:r>
            <a:r>
              <a:rPr lang="zh-CN" altLang="en-US" sz="2000" b="1" dirty="0" smtClean="0"/>
              <a:t>这是我市国网供电公司在农村田间地头，在线路通道保护区附近的沿线村庄，通过图版图片展示、向村民群众讲解日常用电知识。</a:t>
            </a:r>
            <a:endParaRPr lang="en-US" altLang="zh-CN" sz="2000" b="1" dirty="0">
              <a:solidFill>
                <a:schemeClr val="bg1"/>
              </a:solidFill>
              <a:latin typeface="+mn-ea"/>
            </a:endParaRPr>
          </a:p>
        </p:txBody>
      </p:sp>
      <p:sp>
        <p:nvSpPr>
          <p:cNvPr id="5" name="矩形 4"/>
          <p:cNvSpPr/>
          <p:nvPr/>
        </p:nvSpPr>
        <p:spPr>
          <a:xfrm>
            <a:off x="-24130" y="6612890"/>
            <a:ext cx="12277725" cy="245110"/>
          </a:xfrm>
          <a:prstGeom prst="rect">
            <a:avLst/>
          </a:prstGeom>
          <a:gradFill>
            <a:gsLst>
              <a:gs pos="0">
                <a:srgbClr val="FFFF00"/>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14197" y="692696"/>
            <a:ext cx="12177803" cy="0"/>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pic>
        <p:nvPicPr>
          <p:cNvPr id="2050" name="Picture 2" descr="HH3A2433"/>
          <p:cNvPicPr>
            <a:picLocks noChangeAspect="1" noChangeArrowheads="1"/>
          </p:cNvPicPr>
          <p:nvPr/>
        </p:nvPicPr>
        <p:blipFill>
          <a:blip r:embed="rId3" cstate="print"/>
          <a:srcRect/>
          <a:stretch>
            <a:fillRect/>
          </a:stretch>
        </p:blipFill>
        <p:spPr bwMode="auto">
          <a:xfrm>
            <a:off x="191344" y="1628800"/>
            <a:ext cx="4871864" cy="2833762"/>
          </a:xfrm>
          <a:prstGeom prst="rect">
            <a:avLst/>
          </a:prstGeom>
          <a:noFill/>
          <a:ln w="9525">
            <a:noFill/>
            <a:miter lim="800000"/>
            <a:headEnd/>
            <a:tailEnd/>
          </a:ln>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 calcmode="lin" valueType="num">
                                      <p:cBhvr additive="base">
                                        <p:cTn id="10" dur="500" fill="hold"/>
                                        <p:tgtEl>
                                          <p:spTgt spid="28"/>
                                        </p:tgtEl>
                                        <p:attrNameLst>
                                          <p:attrName>ppt_x</p:attrName>
                                        </p:attrNameLst>
                                      </p:cBhvr>
                                      <p:tavLst>
                                        <p:tav tm="0">
                                          <p:val>
                                            <p:strVal val="0-#ppt_w/2"/>
                                          </p:val>
                                        </p:tav>
                                        <p:tav tm="100000">
                                          <p:val>
                                            <p:strVal val="#ppt_x"/>
                                          </p:val>
                                        </p:tav>
                                      </p:tavLst>
                                    </p:anim>
                                    <p:anim calcmode="lin" valueType="num">
                                      <p:cBhvr additive="base">
                                        <p:cTn id="11" dur="500" fill="hold"/>
                                        <p:tgtEl>
                                          <p:spTgt spid="28"/>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1+#ppt_w/2"/>
                                          </p:val>
                                        </p:tav>
                                        <p:tav tm="100000">
                                          <p:val>
                                            <p:strVal val="#ppt_x"/>
                                          </p:val>
                                        </p:tav>
                                      </p:tavLst>
                                    </p:anim>
                                    <p:anim calcmode="lin" valueType="num">
                                      <p:cBhvr additive="base">
                                        <p:cTn id="15" dur="500" fill="hold"/>
                                        <p:tgtEl>
                                          <p:spTgt spid="27"/>
                                        </p:tgtEl>
                                        <p:attrNameLst>
                                          <p:attrName>ppt_y</p:attrName>
                                        </p:attrNameLst>
                                      </p:cBhvr>
                                      <p:tavLst>
                                        <p:tav tm="0">
                                          <p:val>
                                            <p:strVal val="#ppt_y"/>
                                          </p:val>
                                        </p:tav>
                                        <p:tav tm="100000">
                                          <p:val>
                                            <p:strVal val="#ppt_y"/>
                                          </p:val>
                                        </p:tav>
                                      </p:tavLst>
                                    </p:anim>
                                  </p:childTnLst>
                                </p:cTn>
                              </p:par>
                              <p:par>
                                <p:cTn id="16" presetID="12" presetClass="entr" presetSubtype="8" fill="hold" grpId="0" nodeType="withEffect">
                                  <p:stCondLst>
                                    <p:cond delay="80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p:tgtEl>
                                          <p:spTgt spid="32"/>
                                        </p:tgtEl>
                                        <p:attrNameLst>
                                          <p:attrName>ppt_x</p:attrName>
                                        </p:attrNameLst>
                                      </p:cBhvr>
                                      <p:tavLst>
                                        <p:tav tm="0">
                                          <p:val>
                                            <p:strVal val="#ppt_x-#ppt_w*1.125000"/>
                                          </p:val>
                                        </p:tav>
                                        <p:tav tm="100000">
                                          <p:val>
                                            <p:strVal val="#ppt_x"/>
                                          </p:val>
                                        </p:tav>
                                      </p:tavLst>
                                    </p:anim>
                                    <p:animEffect transition="in" filter="wipe(right)">
                                      <p:cBhvr>
                                        <p:cTn id="19" dur="500"/>
                                        <p:tgtEl>
                                          <p:spTgt spid="32"/>
                                        </p:tgtEl>
                                      </p:cBhvr>
                                    </p:animEffect>
                                  </p:childTnLst>
                                </p:cTn>
                              </p:par>
                            </p:childTnLst>
                          </p:cTn>
                        </p:par>
                        <p:par>
                          <p:cTn id="20" fill="hold">
                            <p:stCondLst>
                              <p:cond delay="13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bldLvl="0" animBg="1" autoUpdateAnimBg="0"/>
      <p:bldP spid="28" grpId="0" bldLvl="0" animBg="1" autoUpdateAnimBg="0"/>
      <p:bldP spid="3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0"/>
          <p:cNvSpPr txBox="1">
            <a:spLocks noChangeArrowheads="1"/>
          </p:cNvSpPr>
          <p:nvPr/>
        </p:nvSpPr>
        <p:spPr bwMode="auto">
          <a:xfrm>
            <a:off x="191344" y="260648"/>
            <a:ext cx="4680076" cy="461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8" tIns="45713" rIns="91428" bIns="4571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latin typeface="华文中宋" pitchFamily="2" charset="-122"/>
                <a:ea typeface="华文中宋" pitchFamily="2" charset="-122"/>
                <a:cs typeface="+mn-ea"/>
                <a:sym typeface="+mn-lt"/>
              </a:rPr>
              <a:t>安全生产宣传教育进家庭</a:t>
            </a:r>
            <a:endParaRPr lang="zh-CN" altLang="en-US" sz="2400" b="1" dirty="0">
              <a:latin typeface="华文中宋" pitchFamily="2" charset="-122"/>
              <a:ea typeface="华文中宋" pitchFamily="2" charset="-122"/>
              <a:cs typeface="+mn-ea"/>
              <a:sym typeface="+mn-lt"/>
            </a:endParaRPr>
          </a:p>
        </p:txBody>
      </p:sp>
      <p:sp>
        <p:nvSpPr>
          <p:cNvPr id="27" name="矩形 2"/>
          <p:cNvSpPr>
            <a:spLocks noChangeArrowheads="1"/>
          </p:cNvSpPr>
          <p:nvPr/>
        </p:nvSpPr>
        <p:spPr bwMode="auto">
          <a:xfrm>
            <a:off x="5086351" y="1628800"/>
            <a:ext cx="6842297" cy="3384376"/>
          </a:xfrm>
          <a:prstGeom prst="rect">
            <a:avLst/>
          </a:prstGeom>
          <a:gradFill>
            <a:gsLst>
              <a:gs pos="96000">
                <a:srgbClr val="E30000"/>
              </a:gs>
              <a:gs pos="0">
                <a:srgbClr val="FFFF00"/>
              </a:gs>
            </a:gsLst>
            <a:lin ang="18900000" scaled="0"/>
          </a:gradFill>
        </p:spPr>
        <p:style>
          <a:lnRef idx="0">
            <a:schemeClr val="accent5"/>
          </a:lnRef>
          <a:fillRef idx="3">
            <a:schemeClr val="accent5"/>
          </a:fillRef>
          <a:effectRef idx="3">
            <a:schemeClr val="accent5"/>
          </a:effectRef>
          <a:fontRef idx="minor">
            <a:schemeClr val="lt1"/>
          </a:fontRef>
        </p:style>
        <p:txBody>
          <a:bodyPr/>
          <a:lstStyle/>
          <a:p>
            <a:pPr eaLnBrk="1" hangingPunct="1"/>
            <a:endParaRPr lang="zh-CN" altLang="zh-CN" sz="1865">
              <a:solidFill>
                <a:srgbClr val="000000"/>
              </a:solidFill>
            </a:endParaRPr>
          </a:p>
        </p:txBody>
      </p:sp>
      <p:sp>
        <p:nvSpPr>
          <p:cNvPr id="28" name="矩形 3"/>
          <p:cNvSpPr>
            <a:spLocks noChangeArrowheads="1"/>
          </p:cNvSpPr>
          <p:nvPr/>
        </p:nvSpPr>
        <p:spPr bwMode="auto">
          <a:xfrm>
            <a:off x="191344" y="4478867"/>
            <a:ext cx="4895607" cy="567267"/>
          </a:xfrm>
          <a:prstGeom prst="rect">
            <a:avLst/>
          </a:prstGeom>
          <a:gradFill>
            <a:gsLst>
              <a:gs pos="96000">
                <a:srgbClr val="E30000"/>
              </a:gs>
              <a:gs pos="0">
                <a:srgbClr val="FFFF00"/>
              </a:gs>
            </a:gsLst>
            <a:lin ang="18900000" scaled="0"/>
          </a:gradFill>
        </p:spPr>
        <p:style>
          <a:lnRef idx="0">
            <a:schemeClr val="accent3"/>
          </a:lnRef>
          <a:fillRef idx="3">
            <a:schemeClr val="accent3"/>
          </a:fillRef>
          <a:effectRef idx="3">
            <a:schemeClr val="accent3"/>
          </a:effectRef>
          <a:fontRef idx="minor">
            <a:schemeClr val="lt1"/>
          </a:fontRef>
        </p:style>
        <p:txBody>
          <a:bodyPr/>
          <a:lstStyle/>
          <a:p>
            <a:pPr eaLnBrk="1" hangingPunct="1"/>
            <a:endParaRPr lang="zh-CN" altLang="zh-CN" sz="1865">
              <a:solidFill>
                <a:srgbClr val="000000"/>
              </a:solidFill>
            </a:endParaRPr>
          </a:p>
        </p:txBody>
      </p:sp>
      <p:sp>
        <p:nvSpPr>
          <p:cNvPr id="32" name="矩形 5"/>
          <p:cNvSpPr>
            <a:spLocks noChangeArrowheads="1"/>
          </p:cNvSpPr>
          <p:nvPr/>
        </p:nvSpPr>
        <p:spPr bwMode="auto">
          <a:xfrm>
            <a:off x="5375920" y="1844824"/>
            <a:ext cx="6480719"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zh-CN" altLang="en-US" sz="2000" dirty="0" smtClean="0"/>
              <a:t>         </a:t>
            </a:r>
            <a:r>
              <a:rPr lang="zh-CN" altLang="en-US" sz="2000" b="1" dirty="0" smtClean="0"/>
              <a:t>这是我市社区宣传大使走入家庭，向群众发放宣传图册，讲解日常消防、用电常识。</a:t>
            </a:r>
            <a:endParaRPr lang="en-US" altLang="zh-CN" sz="2000" b="1" dirty="0">
              <a:solidFill>
                <a:schemeClr val="bg1"/>
              </a:solidFill>
              <a:latin typeface="+mn-ea"/>
            </a:endParaRPr>
          </a:p>
        </p:txBody>
      </p:sp>
      <p:sp>
        <p:nvSpPr>
          <p:cNvPr id="5" name="矩形 4"/>
          <p:cNvSpPr/>
          <p:nvPr/>
        </p:nvSpPr>
        <p:spPr>
          <a:xfrm>
            <a:off x="-24130" y="6612890"/>
            <a:ext cx="12277725" cy="245110"/>
          </a:xfrm>
          <a:prstGeom prst="rect">
            <a:avLst/>
          </a:prstGeom>
          <a:gradFill>
            <a:gsLst>
              <a:gs pos="0">
                <a:srgbClr val="FFFF00"/>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14197" y="692696"/>
            <a:ext cx="12177803" cy="0"/>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pic>
        <p:nvPicPr>
          <p:cNvPr id="8" name="图片 7" descr="照片.jpg"/>
          <p:cNvPicPr>
            <a:picLocks noChangeAspect="1"/>
          </p:cNvPicPr>
          <p:nvPr/>
        </p:nvPicPr>
        <p:blipFill>
          <a:blip r:embed="rId3" cstate="print"/>
          <a:stretch>
            <a:fillRect/>
          </a:stretch>
        </p:blipFill>
        <p:spPr>
          <a:xfrm>
            <a:off x="191344" y="1628800"/>
            <a:ext cx="4896544" cy="2880320"/>
          </a:xfrm>
          <a:prstGeom prst="rect">
            <a:avLst/>
          </a:prstGeom>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 calcmode="lin" valueType="num">
                                      <p:cBhvr additive="base">
                                        <p:cTn id="10" dur="500" fill="hold"/>
                                        <p:tgtEl>
                                          <p:spTgt spid="28"/>
                                        </p:tgtEl>
                                        <p:attrNameLst>
                                          <p:attrName>ppt_x</p:attrName>
                                        </p:attrNameLst>
                                      </p:cBhvr>
                                      <p:tavLst>
                                        <p:tav tm="0">
                                          <p:val>
                                            <p:strVal val="0-#ppt_w/2"/>
                                          </p:val>
                                        </p:tav>
                                        <p:tav tm="100000">
                                          <p:val>
                                            <p:strVal val="#ppt_x"/>
                                          </p:val>
                                        </p:tav>
                                      </p:tavLst>
                                    </p:anim>
                                    <p:anim calcmode="lin" valueType="num">
                                      <p:cBhvr additive="base">
                                        <p:cTn id="11" dur="500" fill="hold"/>
                                        <p:tgtEl>
                                          <p:spTgt spid="28"/>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1+#ppt_w/2"/>
                                          </p:val>
                                        </p:tav>
                                        <p:tav tm="100000">
                                          <p:val>
                                            <p:strVal val="#ppt_x"/>
                                          </p:val>
                                        </p:tav>
                                      </p:tavLst>
                                    </p:anim>
                                    <p:anim calcmode="lin" valueType="num">
                                      <p:cBhvr additive="base">
                                        <p:cTn id="15" dur="500" fill="hold"/>
                                        <p:tgtEl>
                                          <p:spTgt spid="27"/>
                                        </p:tgtEl>
                                        <p:attrNameLst>
                                          <p:attrName>ppt_y</p:attrName>
                                        </p:attrNameLst>
                                      </p:cBhvr>
                                      <p:tavLst>
                                        <p:tav tm="0">
                                          <p:val>
                                            <p:strVal val="#ppt_y"/>
                                          </p:val>
                                        </p:tav>
                                        <p:tav tm="100000">
                                          <p:val>
                                            <p:strVal val="#ppt_y"/>
                                          </p:val>
                                        </p:tav>
                                      </p:tavLst>
                                    </p:anim>
                                  </p:childTnLst>
                                </p:cTn>
                              </p:par>
                              <p:par>
                                <p:cTn id="16" presetID="12" presetClass="entr" presetSubtype="8" fill="hold" grpId="0" nodeType="withEffect">
                                  <p:stCondLst>
                                    <p:cond delay="80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p:tgtEl>
                                          <p:spTgt spid="32"/>
                                        </p:tgtEl>
                                        <p:attrNameLst>
                                          <p:attrName>ppt_x</p:attrName>
                                        </p:attrNameLst>
                                      </p:cBhvr>
                                      <p:tavLst>
                                        <p:tav tm="0">
                                          <p:val>
                                            <p:strVal val="#ppt_x-#ppt_w*1.125000"/>
                                          </p:val>
                                        </p:tav>
                                        <p:tav tm="100000">
                                          <p:val>
                                            <p:strVal val="#ppt_x"/>
                                          </p:val>
                                        </p:tav>
                                      </p:tavLst>
                                    </p:anim>
                                    <p:animEffect transition="in" filter="wipe(right)">
                                      <p:cBhvr>
                                        <p:cTn id="19" dur="500"/>
                                        <p:tgtEl>
                                          <p:spTgt spid="32"/>
                                        </p:tgtEl>
                                      </p:cBhvr>
                                    </p:animEffect>
                                  </p:childTnLst>
                                </p:cTn>
                              </p:par>
                            </p:childTnLst>
                          </p:cTn>
                        </p:par>
                        <p:par>
                          <p:cTn id="20" fill="hold">
                            <p:stCondLst>
                              <p:cond delay="13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bldLvl="0" animBg="1" autoUpdateAnimBg="0"/>
      <p:bldP spid="28" grpId="0" bldLvl="0" animBg="1" autoUpdateAnimBg="0"/>
      <p:bldP spid="3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964922" y="426895"/>
            <a:ext cx="10316255" cy="5143151"/>
          </a:xfrm>
          <a:prstGeom prst="roundRect">
            <a:avLst>
              <a:gd name="adj" fmla="val 11852"/>
            </a:avLst>
          </a:prstGeom>
          <a:gradFill>
            <a:gsLst>
              <a:gs pos="0">
                <a:schemeClr val="bg1">
                  <a:lumMod val="99000"/>
                </a:schemeClr>
              </a:gs>
              <a:gs pos="50000">
                <a:schemeClr val="bg1">
                  <a:lumMod val="85000"/>
                </a:schemeClr>
              </a:gs>
              <a:gs pos="100000">
                <a:schemeClr val="bg1">
                  <a:lumMod val="83000"/>
                  <a:lumOff val="17000"/>
                </a:schemeClr>
              </a:gs>
            </a:gsLst>
            <a:lin ang="5400000" scaled="0"/>
          </a:gradFill>
          <a:ln w="38100">
            <a:gradFill>
              <a:gsLst>
                <a:gs pos="0">
                  <a:schemeClr val="bg1">
                    <a:lumMod val="82000"/>
                  </a:schemeClr>
                </a:gs>
                <a:gs pos="50000">
                  <a:schemeClr val="bg1">
                    <a:lumMod val="43000"/>
                    <a:lumOff val="57000"/>
                  </a:schemeClr>
                </a:gs>
                <a:gs pos="100000">
                  <a:schemeClr val="bg1">
                    <a:lumMod val="86000"/>
                  </a:schemeClr>
                </a:gs>
              </a:gsLst>
              <a:lin ang="5400000" scaled="0"/>
            </a:gradFill>
          </a:ln>
          <a:effectLst>
            <a:outerShdw blurRad="393700" dist="63500" dir="7200000" sx="101000" sy="101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dirty="0">
              <a:ea typeface="微软雅黑" panose="020B0503020204020204" pitchFamily="34" charset="-122"/>
            </a:endParaRPr>
          </a:p>
        </p:txBody>
      </p:sp>
      <p:sp>
        <p:nvSpPr>
          <p:cNvPr id="28" name="Rectangle 30"/>
          <p:cNvSpPr>
            <a:spLocks noChangeArrowheads="1"/>
          </p:cNvSpPr>
          <p:nvPr/>
        </p:nvSpPr>
        <p:spPr bwMode="auto">
          <a:xfrm>
            <a:off x="1968142" y="1654320"/>
            <a:ext cx="8880386" cy="2400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3000"/>
              </a:lnSpc>
            </a:pPr>
            <a:r>
              <a:rPr lang="en-US" altLang="zh-CN" sz="2000" dirty="0" smtClean="0">
                <a:latin typeface="方正小标宋简体" pitchFamily="65" charset="-122"/>
                <a:ea typeface="方正小标宋简体" pitchFamily="65" charset="-122"/>
              </a:rPr>
              <a:t>        2017</a:t>
            </a:r>
            <a:r>
              <a:rPr lang="zh-CN" altLang="zh-CN" sz="2000" dirty="0" smtClean="0">
                <a:latin typeface="方正小标宋简体" pitchFamily="65" charset="-122"/>
                <a:ea typeface="方正小标宋简体" pitchFamily="65" charset="-122"/>
              </a:rPr>
              <a:t>年，我市的安全生产工作在国家安监总局、山西省委省政府的大力支持和指导下，取得了长足的进步，尤其是安全生产宣传教育工作，成效显著。</a:t>
            </a:r>
            <a:r>
              <a:rPr lang="zh-CN" altLang="en-US" sz="2000" dirty="0" smtClean="0">
                <a:latin typeface="方正小标宋简体" pitchFamily="65" charset="-122"/>
                <a:ea typeface="方正小标宋简体" pitchFamily="65" charset="-122"/>
              </a:rPr>
              <a:t>作为全国安全生产宣传教育“七进”活动试点城市，承载着“树立典型、示范引领”的功能定位。市委市政府</a:t>
            </a:r>
            <a:r>
              <a:rPr lang="zh-CN" altLang="zh-CN" sz="2000" dirty="0" smtClean="0">
                <a:latin typeface="方正小标宋简体" pitchFamily="65" charset="-122"/>
                <a:ea typeface="方正小标宋简体" pitchFamily="65" charset="-122"/>
              </a:rPr>
              <a:t>始终把此项工作作为一项强基固本的工作来抓，全市凝心聚力、攻坚克难，各级各单位积极响应、群策群力，下真功夫推动安全生产宣传教育工作，取得</a:t>
            </a:r>
            <a:r>
              <a:rPr lang="zh-CN" altLang="en-US" sz="2000" dirty="0" smtClean="0">
                <a:latin typeface="方正小标宋简体" pitchFamily="65" charset="-122"/>
                <a:ea typeface="方正小标宋简体" pitchFamily="65" charset="-122"/>
              </a:rPr>
              <a:t>了</a:t>
            </a:r>
            <a:r>
              <a:rPr lang="zh-CN" altLang="zh-CN" sz="2000" dirty="0" smtClean="0">
                <a:latin typeface="方正小标宋简体" pitchFamily="65" charset="-122"/>
                <a:ea typeface="方正小标宋简体" pitchFamily="65" charset="-122"/>
              </a:rPr>
              <a:t>很好的效果。</a:t>
            </a:r>
            <a:endParaRPr lang="zh-CN" altLang="zh-CN" sz="2000" dirty="0">
              <a:latin typeface="方正小标宋简体" pitchFamily="65" charset="-122"/>
              <a:ea typeface="方正小标宋简体" pitchFamily="65" charset="-122"/>
            </a:endParaRPr>
          </a:p>
        </p:txBody>
      </p:sp>
      <p:cxnSp>
        <p:nvCxnSpPr>
          <p:cNvPr id="29" name="直接连接符 28"/>
          <p:cNvCxnSpPr/>
          <p:nvPr/>
        </p:nvCxnSpPr>
        <p:spPr>
          <a:xfrm>
            <a:off x="1546878" y="1126917"/>
            <a:ext cx="3693227" cy="0"/>
          </a:xfrm>
          <a:prstGeom prst="lin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30" name="直接连接符 29"/>
          <p:cNvCxnSpPr/>
          <p:nvPr/>
        </p:nvCxnSpPr>
        <p:spPr>
          <a:xfrm>
            <a:off x="6997652" y="1107401"/>
            <a:ext cx="3693227" cy="0"/>
          </a:xfrm>
          <a:prstGeom prst="lin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cxnSp>
      <p:grpSp>
        <p:nvGrpSpPr>
          <p:cNvPr id="31" name="组合 30"/>
          <p:cNvGrpSpPr/>
          <p:nvPr/>
        </p:nvGrpSpPr>
        <p:grpSpPr>
          <a:xfrm>
            <a:off x="5007820" y="750570"/>
            <a:ext cx="2230457" cy="711264"/>
            <a:chOff x="4304043" y="1286668"/>
            <a:chExt cx="3837944" cy="2757793"/>
          </a:xfrm>
          <a:effectLst>
            <a:outerShdw blurRad="381000" dist="254000" dir="8100000" algn="tr" rotWithShape="0">
              <a:prstClr val="black">
                <a:alpha val="40000"/>
              </a:prstClr>
            </a:outerShdw>
          </a:effectLst>
        </p:grpSpPr>
        <p:sp>
          <p:nvSpPr>
            <p:cNvPr id="32" name="圆角矩形 3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ea typeface="微软雅黑" panose="020B0503020204020204" pitchFamily="34" charset="-122"/>
              </a:endParaRPr>
            </a:p>
          </p:txBody>
        </p:sp>
        <p:sp>
          <p:nvSpPr>
            <p:cNvPr id="33" name="圆角矩形 32"/>
            <p:cNvSpPr/>
            <p:nvPr/>
          </p:nvSpPr>
          <p:spPr>
            <a:xfrm>
              <a:off x="4351930" y="1373339"/>
              <a:ext cx="3742172" cy="2584451"/>
            </a:xfrm>
            <a:prstGeom prst="roundRect">
              <a:avLst/>
            </a:prstGeom>
            <a:gradFill>
              <a:gsLst>
                <a:gs pos="96000">
                  <a:srgbClr val="E30000"/>
                </a:gs>
                <a:gs pos="0">
                  <a:srgbClr val="FFFF00"/>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bg1"/>
                  </a:solidFill>
                  <a:ea typeface="微软雅黑" panose="020B0503020204020204" pitchFamily="34" charset="-122"/>
                </a:rPr>
                <a:t>序 </a:t>
              </a:r>
              <a:r>
                <a:rPr lang="zh-CN" altLang="en-US" sz="3600" b="1" dirty="0">
                  <a:solidFill>
                    <a:schemeClr val="bg1"/>
                  </a:solidFill>
                  <a:ea typeface="微软雅黑" panose="020B0503020204020204" pitchFamily="34" charset="-122"/>
                </a:rPr>
                <a:t>言</a:t>
              </a:r>
            </a:p>
          </p:txBody>
        </p:sp>
      </p:grpSp>
      <p:sp>
        <p:nvSpPr>
          <p:cNvPr id="36" name="椭圆 9"/>
          <p:cNvSpPr>
            <a:spLocks noChangeArrowheads="1"/>
          </p:cNvSpPr>
          <p:nvPr/>
        </p:nvSpPr>
        <p:spPr bwMode="auto">
          <a:xfrm>
            <a:off x="7862740" y="4547873"/>
            <a:ext cx="1431459" cy="1433612"/>
          </a:xfrm>
          <a:prstGeom prst="ellipse">
            <a:avLst/>
          </a:prstGeom>
          <a:gradFill>
            <a:gsLst>
              <a:gs pos="0">
                <a:schemeClr val="bg1"/>
              </a:gs>
              <a:gs pos="50000">
                <a:schemeClr val="bg1">
                  <a:lumMod val="75000"/>
                </a:schemeClr>
              </a:gs>
              <a:gs pos="100000">
                <a:schemeClr val="bg1"/>
              </a:gs>
            </a:gsLst>
            <a:lin ang="5400000" scaled="0"/>
          </a:gradFill>
          <a:ln w="57150" cmpd="sng">
            <a:solidFill>
              <a:srgbClr val="FF0000"/>
            </a:solidFill>
            <a:round/>
          </a:ln>
          <a:effectLst>
            <a:outerShdw blurRad="177800" dist="88900" dir="6360000" sx="105000" sy="105000" algn="tr" rotWithShape="0">
              <a:prstClr val="black">
                <a:alpha val="61000"/>
              </a:prstClr>
            </a:outerShdw>
          </a:effectLst>
        </p:spPr>
        <p:txBody>
          <a:bodyPr anchor="ctr"/>
          <a:lstStyle/>
          <a:p>
            <a:pPr algn="ctr"/>
            <a:endParaRPr lang="zh-CN" altLang="zh-CN" sz="1865" dirty="0">
              <a:solidFill>
                <a:srgbClr val="FFFFFF"/>
              </a:solidFill>
              <a:latin typeface="微软雅黑" panose="020B0503020204020204" pitchFamily="34" charset="-122"/>
              <a:ea typeface="微软雅黑" panose="020B0503020204020204" pitchFamily="34" charset="-122"/>
              <a:sym typeface="方正兰亭黑_GBK" pitchFamily="2" charset="-122"/>
            </a:endParaRPr>
          </a:p>
        </p:txBody>
      </p:sp>
      <p:sp>
        <p:nvSpPr>
          <p:cNvPr id="39" name="椭圆 24"/>
          <p:cNvSpPr>
            <a:spLocks noChangeArrowheads="1"/>
          </p:cNvSpPr>
          <p:nvPr/>
        </p:nvSpPr>
        <p:spPr bwMode="auto">
          <a:xfrm>
            <a:off x="9536606" y="4759818"/>
            <a:ext cx="1205619" cy="1205619"/>
          </a:xfrm>
          <a:prstGeom prst="ellipse">
            <a:avLst/>
          </a:prstGeom>
          <a:gradFill>
            <a:gsLst>
              <a:gs pos="0">
                <a:schemeClr val="bg1"/>
              </a:gs>
              <a:gs pos="50000">
                <a:schemeClr val="bg1">
                  <a:lumMod val="71000"/>
                </a:schemeClr>
              </a:gs>
              <a:gs pos="100000">
                <a:schemeClr val="bg1"/>
              </a:gs>
            </a:gsLst>
            <a:lin ang="5400000" scaled="0"/>
          </a:gradFill>
          <a:ln w="57150" cmpd="sng">
            <a:solidFill>
              <a:srgbClr val="FF0000"/>
            </a:solidFill>
            <a:round/>
          </a:ln>
          <a:effectLst>
            <a:outerShdw blurRad="177800" dist="88900" dir="6360000" sx="105000" sy="105000" algn="tr" rotWithShape="0">
              <a:prstClr val="black">
                <a:alpha val="61000"/>
              </a:prstClr>
            </a:outerShdw>
          </a:effectLst>
        </p:spPr>
        <p:txBody>
          <a:bodyPr anchor="ctr"/>
          <a:lstStyle/>
          <a:p>
            <a:pPr algn="ctr"/>
            <a:endParaRPr lang="zh-CN" altLang="zh-CN" sz="1865" dirty="0">
              <a:solidFill>
                <a:srgbClr val="FFFFFF"/>
              </a:solidFill>
              <a:latin typeface="微软雅黑" panose="020B0503020204020204" pitchFamily="34" charset="-122"/>
              <a:ea typeface="微软雅黑" panose="020B0503020204020204" pitchFamily="34" charset="-122"/>
              <a:sym typeface="方正兰亭黑_GBK" pitchFamily="2" charset="-122"/>
            </a:endParaRPr>
          </a:p>
        </p:txBody>
      </p:sp>
      <p:pic>
        <p:nvPicPr>
          <p:cNvPr id="16" name="Picture 10" descr="121-2副本"/>
          <p:cNvPicPr>
            <a:picLocks noChangeAspect="1" noChangeArrowheads="1"/>
          </p:cNvPicPr>
          <p:nvPr/>
        </p:nvPicPr>
        <p:blipFill>
          <a:blip r:embed="rId3" cstate="print"/>
          <a:srcRect/>
          <a:stretch>
            <a:fillRect/>
          </a:stretch>
        </p:blipFill>
        <p:spPr bwMode="auto">
          <a:xfrm>
            <a:off x="-41344" y="4365104"/>
            <a:ext cx="2464936" cy="2328384"/>
          </a:xfrm>
          <a:prstGeom prst="rect">
            <a:avLst/>
          </a:prstGeom>
          <a:noFill/>
          <a:effectLst>
            <a:outerShdw blurRad="50800" dist="38100" dir="5400000" algn="t" rotWithShape="0">
              <a:prstClr val="black">
                <a:alpha val="40000"/>
              </a:prstClr>
            </a:outerShdw>
          </a:effectLst>
        </p:spPr>
      </p:pic>
      <p:pic>
        <p:nvPicPr>
          <p:cNvPr id="8" name="图片 7" descr="225da004e33bc420a6143430761b0716"/>
          <p:cNvPicPr>
            <a:picLocks noChangeAspect="1"/>
          </p:cNvPicPr>
          <p:nvPr/>
        </p:nvPicPr>
        <p:blipFill>
          <a:blip r:embed="rId4" cstate="print"/>
          <a:stretch>
            <a:fillRect/>
          </a:stretch>
        </p:blipFill>
        <p:spPr>
          <a:xfrm>
            <a:off x="9526270" y="354330"/>
            <a:ext cx="2628265" cy="2685415"/>
          </a:xfrm>
          <a:prstGeom prst="rect">
            <a:avLst/>
          </a:prstGeom>
        </p:spPr>
      </p:pic>
      <p:sp>
        <p:nvSpPr>
          <p:cNvPr id="5" name="矩形 4"/>
          <p:cNvSpPr/>
          <p:nvPr/>
        </p:nvSpPr>
        <p:spPr>
          <a:xfrm>
            <a:off x="-24130" y="6612890"/>
            <a:ext cx="12277725" cy="245110"/>
          </a:xfrm>
          <a:prstGeom prst="rect">
            <a:avLst/>
          </a:prstGeom>
          <a:gradFill>
            <a:gsLst>
              <a:gs pos="0">
                <a:srgbClr val="FFFF00"/>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timg_副本.jpg"/>
          <p:cNvPicPr>
            <a:picLocks noChangeAspect="1"/>
          </p:cNvPicPr>
          <p:nvPr/>
        </p:nvPicPr>
        <p:blipFill>
          <a:blip r:embed="rId5" cstate="print"/>
          <a:stretch>
            <a:fillRect/>
          </a:stretch>
        </p:blipFill>
        <p:spPr>
          <a:xfrm>
            <a:off x="7963934" y="4660151"/>
            <a:ext cx="1250988" cy="1250988"/>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图片 18" descr="timg_副本.jpg"/>
          <p:cNvPicPr>
            <a:picLocks noChangeAspect="1"/>
          </p:cNvPicPr>
          <p:nvPr/>
        </p:nvPicPr>
        <p:blipFill>
          <a:blip r:embed="rId6" cstate="print"/>
          <a:stretch>
            <a:fillRect/>
          </a:stretch>
        </p:blipFill>
        <p:spPr>
          <a:xfrm>
            <a:off x="9646970" y="4880449"/>
            <a:ext cx="1011017" cy="1008112"/>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mc:Choice xmlns:p14="http://schemas.microsoft.com/office/powerpoint/2010/main" xmlns=""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accel="5000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par>
                                <p:cTn id="23" presetID="22" presetClass="entr" presetSubtype="2"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right)">
                                      <p:cBhvr>
                                        <p:cTn id="25" dur="500"/>
                                        <p:tgtEl>
                                          <p:spTgt spid="30"/>
                                        </p:tgtEl>
                                      </p:cBhvr>
                                    </p:animEffect>
                                  </p:childTnLst>
                                </p:cTn>
                              </p:par>
                            </p:childTnLst>
                          </p:cTn>
                        </p:par>
                        <p:par>
                          <p:cTn id="26" fill="hold">
                            <p:stCondLst>
                              <p:cond delay="2000"/>
                            </p:stCondLst>
                            <p:childTnLst>
                              <p:par>
                                <p:cTn id="27" presetID="10" presetClass="entr" presetSubtype="0" fill="hold" grpId="0" nodeType="afterEffect">
                                  <p:stCondLst>
                                    <p:cond delay="0"/>
                                  </p:stCondLst>
                                  <p:iterate type="lt">
                                    <p:tmPct val="10000"/>
                                  </p:iterate>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0"/>
          <p:cNvSpPr txBox="1">
            <a:spLocks noChangeArrowheads="1"/>
          </p:cNvSpPr>
          <p:nvPr/>
        </p:nvSpPr>
        <p:spPr bwMode="auto">
          <a:xfrm>
            <a:off x="191344" y="260648"/>
            <a:ext cx="4680076" cy="461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8" tIns="45713" rIns="91428" bIns="4571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latin typeface="华文中宋" pitchFamily="2" charset="-122"/>
                <a:ea typeface="华文中宋" pitchFamily="2" charset="-122"/>
                <a:cs typeface="+mn-ea"/>
                <a:sym typeface="+mn-lt"/>
              </a:rPr>
              <a:t>安全生产宣传教育进公共场所</a:t>
            </a:r>
            <a:endParaRPr lang="zh-CN" altLang="en-US" sz="2400" b="1" dirty="0">
              <a:latin typeface="华文中宋" pitchFamily="2" charset="-122"/>
              <a:ea typeface="华文中宋" pitchFamily="2" charset="-122"/>
              <a:cs typeface="+mn-ea"/>
              <a:sym typeface="+mn-lt"/>
            </a:endParaRPr>
          </a:p>
        </p:txBody>
      </p:sp>
      <p:sp>
        <p:nvSpPr>
          <p:cNvPr id="27" name="矩形 2"/>
          <p:cNvSpPr>
            <a:spLocks noChangeArrowheads="1"/>
          </p:cNvSpPr>
          <p:nvPr/>
        </p:nvSpPr>
        <p:spPr bwMode="auto">
          <a:xfrm>
            <a:off x="5086351" y="1628800"/>
            <a:ext cx="6842297" cy="3384376"/>
          </a:xfrm>
          <a:prstGeom prst="rect">
            <a:avLst/>
          </a:prstGeom>
          <a:gradFill>
            <a:gsLst>
              <a:gs pos="96000">
                <a:srgbClr val="E30000"/>
              </a:gs>
              <a:gs pos="0">
                <a:srgbClr val="FFFF00"/>
              </a:gs>
            </a:gsLst>
            <a:lin ang="18900000" scaled="0"/>
          </a:gradFill>
        </p:spPr>
        <p:style>
          <a:lnRef idx="0">
            <a:schemeClr val="accent5"/>
          </a:lnRef>
          <a:fillRef idx="3">
            <a:schemeClr val="accent5"/>
          </a:fillRef>
          <a:effectRef idx="3">
            <a:schemeClr val="accent5"/>
          </a:effectRef>
          <a:fontRef idx="minor">
            <a:schemeClr val="lt1"/>
          </a:fontRef>
        </p:style>
        <p:txBody>
          <a:bodyPr/>
          <a:lstStyle/>
          <a:p>
            <a:pPr eaLnBrk="1" hangingPunct="1"/>
            <a:endParaRPr lang="zh-CN" altLang="zh-CN" sz="1865">
              <a:solidFill>
                <a:srgbClr val="000000"/>
              </a:solidFill>
            </a:endParaRPr>
          </a:p>
        </p:txBody>
      </p:sp>
      <p:sp>
        <p:nvSpPr>
          <p:cNvPr id="28" name="矩形 3"/>
          <p:cNvSpPr>
            <a:spLocks noChangeArrowheads="1"/>
          </p:cNvSpPr>
          <p:nvPr/>
        </p:nvSpPr>
        <p:spPr bwMode="auto">
          <a:xfrm>
            <a:off x="191344" y="4478867"/>
            <a:ext cx="4895607" cy="567267"/>
          </a:xfrm>
          <a:prstGeom prst="rect">
            <a:avLst/>
          </a:prstGeom>
          <a:gradFill>
            <a:gsLst>
              <a:gs pos="96000">
                <a:srgbClr val="E30000"/>
              </a:gs>
              <a:gs pos="0">
                <a:srgbClr val="FFFF00"/>
              </a:gs>
            </a:gsLst>
            <a:lin ang="18900000" scaled="0"/>
          </a:gradFill>
        </p:spPr>
        <p:style>
          <a:lnRef idx="0">
            <a:schemeClr val="accent3"/>
          </a:lnRef>
          <a:fillRef idx="3">
            <a:schemeClr val="accent3"/>
          </a:fillRef>
          <a:effectRef idx="3">
            <a:schemeClr val="accent3"/>
          </a:effectRef>
          <a:fontRef idx="minor">
            <a:schemeClr val="lt1"/>
          </a:fontRef>
        </p:style>
        <p:txBody>
          <a:bodyPr/>
          <a:lstStyle/>
          <a:p>
            <a:pPr eaLnBrk="1" hangingPunct="1"/>
            <a:endParaRPr lang="zh-CN" altLang="zh-CN" sz="1865">
              <a:solidFill>
                <a:srgbClr val="000000"/>
              </a:solidFill>
            </a:endParaRPr>
          </a:p>
        </p:txBody>
      </p:sp>
      <p:sp>
        <p:nvSpPr>
          <p:cNvPr id="32" name="矩形 5"/>
          <p:cNvSpPr>
            <a:spLocks noChangeArrowheads="1"/>
          </p:cNvSpPr>
          <p:nvPr/>
        </p:nvSpPr>
        <p:spPr bwMode="auto">
          <a:xfrm>
            <a:off x="5375920" y="1844824"/>
            <a:ext cx="648071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zh-CN" altLang="en-US" sz="2000" dirty="0" smtClean="0"/>
              <a:t>         </a:t>
            </a:r>
            <a:r>
              <a:rPr lang="zh-CN" altLang="en-US" sz="2000" b="1" dirty="0" smtClean="0"/>
              <a:t>这是我市五台山景区工作人员组成安全生产宣传组深入寺庙，向僧众讲解如何对微型消防站点灭火装备、电线线路、消防报警系统等进行排查。</a:t>
            </a:r>
            <a:endParaRPr lang="en-US" altLang="zh-CN" sz="2000" b="1" dirty="0">
              <a:solidFill>
                <a:schemeClr val="bg1"/>
              </a:solidFill>
              <a:latin typeface="+mn-ea"/>
            </a:endParaRPr>
          </a:p>
        </p:txBody>
      </p:sp>
      <p:sp>
        <p:nvSpPr>
          <p:cNvPr id="5" name="矩形 4"/>
          <p:cNvSpPr/>
          <p:nvPr/>
        </p:nvSpPr>
        <p:spPr>
          <a:xfrm>
            <a:off x="-24130" y="6612890"/>
            <a:ext cx="12277725" cy="245110"/>
          </a:xfrm>
          <a:prstGeom prst="rect">
            <a:avLst/>
          </a:prstGeom>
          <a:gradFill>
            <a:gsLst>
              <a:gs pos="0">
                <a:srgbClr val="FFFF00"/>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14197" y="692696"/>
            <a:ext cx="12177803" cy="0"/>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pic>
        <p:nvPicPr>
          <p:cNvPr id="3074" name="Picture 2" descr="讲解消防知识"/>
          <p:cNvPicPr>
            <a:picLocks noChangeAspect="1" noChangeArrowheads="1"/>
          </p:cNvPicPr>
          <p:nvPr/>
        </p:nvPicPr>
        <p:blipFill>
          <a:blip r:embed="rId3" cstate="print"/>
          <a:srcRect/>
          <a:stretch>
            <a:fillRect/>
          </a:stretch>
        </p:blipFill>
        <p:spPr bwMode="auto">
          <a:xfrm>
            <a:off x="191344" y="1628800"/>
            <a:ext cx="4871864" cy="2855218"/>
          </a:xfrm>
          <a:prstGeom prst="rect">
            <a:avLst/>
          </a:prstGeom>
          <a:noFill/>
          <a:ln w="9525">
            <a:noFill/>
            <a:miter lim="800000"/>
            <a:headEnd/>
            <a:tailEnd/>
          </a:ln>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 calcmode="lin" valueType="num">
                                      <p:cBhvr additive="base">
                                        <p:cTn id="10" dur="500" fill="hold"/>
                                        <p:tgtEl>
                                          <p:spTgt spid="28"/>
                                        </p:tgtEl>
                                        <p:attrNameLst>
                                          <p:attrName>ppt_x</p:attrName>
                                        </p:attrNameLst>
                                      </p:cBhvr>
                                      <p:tavLst>
                                        <p:tav tm="0">
                                          <p:val>
                                            <p:strVal val="0-#ppt_w/2"/>
                                          </p:val>
                                        </p:tav>
                                        <p:tav tm="100000">
                                          <p:val>
                                            <p:strVal val="#ppt_x"/>
                                          </p:val>
                                        </p:tav>
                                      </p:tavLst>
                                    </p:anim>
                                    <p:anim calcmode="lin" valueType="num">
                                      <p:cBhvr additive="base">
                                        <p:cTn id="11" dur="500" fill="hold"/>
                                        <p:tgtEl>
                                          <p:spTgt spid="28"/>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1+#ppt_w/2"/>
                                          </p:val>
                                        </p:tav>
                                        <p:tav tm="100000">
                                          <p:val>
                                            <p:strVal val="#ppt_x"/>
                                          </p:val>
                                        </p:tav>
                                      </p:tavLst>
                                    </p:anim>
                                    <p:anim calcmode="lin" valueType="num">
                                      <p:cBhvr additive="base">
                                        <p:cTn id="15" dur="500" fill="hold"/>
                                        <p:tgtEl>
                                          <p:spTgt spid="27"/>
                                        </p:tgtEl>
                                        <p:attrNameLst>
                                          <p:attrName>ppt_y</p:attrName>
                                        </p:attrNameLst>
                                      </p:cBhvr>
                                      <p:tavLst>
                                        <p:tav tm="0">
                                          <p:val>
                                            <p:strVal val="#ppt_y"/>
                                          </p:val>
                                        </p:tav>
                                        <p:tav tm="100000">
                                          <p:val>
                                            <p:strVal val="#ppt_y"/>
                                          </p:val>
                                        </p:tav>
                                      </p:tavLst>
                                    </p:anim>
                                  </p:childTnLst>
                                </p:cTn>
                              </p:par>
                              <p:par>
                                <p:cTn id="16" presetID="12" presetClass="entr" presetSubtype="8" fill="hold" grpId="0" nodeType="withEffect">
                                  <p:stCondLst>
                                    <p:cond delay="80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p:tgtEl>
                                          <p:spTgt spid="32"/>
                                        </p:tgtEl>
                                        <p:attrNameLst>
                                          <p:attrName>ppt_x</p:attrName>
                                        </p:attrNameLst>
                                      </p:cBhvr>
                                      <p:tavLst>
                                        <p:tav tm="0">
                                          <p:val>
                                            <p:strVal val="#ppt_x-#ppt_w*1.125000"/>
                                          </p:val>
                                        </p:tav>
                                        <p:tav tm="100000">
                                          <p:val>
                                            <p:strVal val="#ppt_x"/>
                                          </p:val>
                                        </p:tav>
                                      </p:tavLst>
                                    </p:anim>
                                    <p:animEffect transition="in" filter="wipe(right)">
                                      <p:cBhvr>
                                        <p:cTn id="19" dur="500"/>
                                        <p:tgtEl>
                                          <p:spTgt spid="32"/>
                                        </p:tgtEl>
                                      </p:cBhvr>
                                    </p:animEffect>
                                  </p:childTnLst>
                                </p:cTn>
                              </p:par>
                            </p:childTnLst>
                          </p:cTn>
                        </p:par>
                        <p:par>
                          <p:cTn id="20" fill="hold">
                            <p:stCondLst>
                              <p:cond delay="13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bldLvl="0" animBg="1" autoUpdateAnimBg="0"/>
      <p:bldP spid="28" grpId="0" bldLvl="0" animBg="1" autoUpdateAnimBg="0"/>
      <p:bldP spid="3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Box 144"/>
          <p:cNvSpPr txBox="1"/>
          <p:nvPr/>
        </p:nvSpPr>
        <p:spPr>
          <a:xfrm>
            <a:off x="2416709" y="2038985"/>
            <a:ext cx="7679055" cy="1323425"/>
          </a:xfrm>
          <a:prstGeom prst="rect">
            <a:avLst/>
          </a:prstGeom>
          <a:noFill/>
        </p:spPr>
        <p:txBody>
          <a:bodyPr wrap="square" lIns="91428" tIns="45713" rIns="91428" bIns="45713" rtlCol="0">
            <a:spAutoFit/>
          </a:bodyPr>
          <a:lstStyle/>
          <a:p>
            <a:pPr algn="ctr"/>
            <a:r>
              <a:rPr lang="zh-CN" altLang="en-US" sz="8000" b="1" dirty="0" smtClean="0">
                <a:ln>
                  <a:solidFill>
                    <a:schemeClr val="tx1">
                      <a:alpha val="56000"/>
                    </a:schemeClr>
                  </a:solidFill>
                </a:ln>
                <a:solidFill>
                  <a:srgbClr val="FB2F2F"/>
                </a:solidFill>
                <a:effectLst/>
                <a:latin typeface="方正小标宋简体" pitchFamily="65" charset="-122"/>
                <a:ea typeface="方正小标宋简体" pitchFamily="65" charset="-122"/>
                <a:cs typeface="+mn-ea"/>
                <a:sym typeface="+mn-lt"/>
              </a:rPr>
              <a:t>谢谢观看</a:t>
            </a:r>
          </a:p>
        </p:txBody>
      </p:sp>
      <p:cxnSp>
        <p:nvCxnSpPr>
          <p:cNvPr id="146" name="直接连接符 145"/>
          <p:cNvCxnSpPr/>
          <p:nvPr/>
        </p:nvCxnSpPr>
        <p:spPr>
          <a:xfrm>
            <a:off x="3719736" y="3356992"/>
            <a:ext cx="502285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47" name="Rectangle 4"/>
          <p:cNvSpPr txBox="1">
            <a:spLocks noChangeArrowheads="1"/>
          </p:cNvSpPr>
          <p:nvPr/>
        </p:nvSpPr>
        <p:spPr bwMode="auto">
          <a:xfrm>
            <a:off x="4336023" y="3499967"/>
            <a:ext cx="3840427" cy="342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solidFill>
                  <a:srgbClr val="FB2F2F"/>
                </a:solidFill>
                <a:effectLst/>
                <a:latin typeface="方正小标宋简体" pitchFamily="65" charset="-122"/>
                <a:ea typeface="方正小标宋简体" pitchFamily="65" charset="-122"/>
              </a:rPr>
              <a:t>忻州市安全生产监督管理局</a:t>
            </a:r>
          </a:p>
        </p:txBody>
      </p:sp>
      <p:pic>
        <p:nvPicPr>
          <p:cNvPr id="8" name="图片 7" descr="225da004e33bc420a6143430761b0716"/>
          <p:cNvPicPr>
            <a:picLocks noChangeAspect="1"/>
          </p:cNvPicPr>
          <p:nvPr/>
        </p:nvPicPr>
        <p:blipFill>
          <a:blip r:embed="rId3" cstate="print"/>
          <a:stretch>
            <a:fillRect/>
          </a:stretch>
        </p:blipFill>
        <p:spPr>
          <a:xfrm>
            <a:off x="9180195" y="951230"/>
            <a:ext cx="2628265" cy="2685415"/>
          </a:xfrm>
          <a:prstGeom prst="rect">
            <a:avLst/>
          </a:prstGeom>
        </p:spPr>
      </p:pic>
      <p:pic>
        <p:nvPicPr>
          <p:cNvPr id="2" name="图片 1" descr="3fff86e4 6af6b5fddf126a137f39c8e6"/>
          <p:cNvPicPr>
            <a:picLocks noChangeAspect="1"/>
          </p:cNvPicPr>
          <p:nvPr/>
        </p:nvPicPr>
        <p:blipFill>
          <a:blip r:embed="rId4" cstate="print"/>
          <a:stretch>
            <a:fillRect/>
          </a:stretch>
        </p:blipFill>
        <p:spPr>
          <a:xfrm>
            <a:off x="-21590" y="2033905"/>
            <a:ext cx="12213590" cy="4824095"/>
          </a:xfrm>
          <a:prstGeom prst="rect">
            <a:avLst/>
          </a:prstGeom>
        </p:spPr>
      </p:pic>
      <p:pic>
        <p:nvPicPr>
          <p:cNvPr id="3" name="图片 2" descr="ae57e3b9fc5d09 5d5434915cd 8b172ea"/>
          <p:cNvPicPr>
            <a:picLocks noChangeAspect="1"/>
          </p:cNvPicPr>
          <p:nvPr/>
        </p:nvPicPr>
        <p:blipFill>
          <a:blip r:embed="rId5" cstate="print"/>
          <a:stretch>
            <a:fillRect/>
          </a:stretch>
        </p:blipFill>
        <p:spPr>
          <a:xfrm>
            <a:off x="-10160" y="-25400"/>
            <a:ext cx="3932555" cy="180657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advTm="0">
        <p:dissolve/>
      </p:transition>
    </mc:Choice>
    <mc:Fallback>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outVertical)">
                                      <p:cBhvr>
                                        <p:cTn id="7" dur="500"/>
                                        <p:tgtEl>
                                          <p:spTgt spid="146"/>
                                        </p:tgtEl>
                                      </p:cBhvr>
                                    </p:animEffect>
                                  </p:childTnLst>
                                </p:cTn>
                              </p:par>
                              <p:par>
                                <p:cTn id="8" presetID="12" presetClass="entr" presetSubtype="1" fill="hold" grpId="0" nodeType="withEffect">
                                  <p:stCondLst>
                                    <p:cond delay="0"/>
                                  </p:stCondLst>
                                  <p:iterate type="lt">
                                    <p:tmPct val="10000"/>
                                  </p:iterate>
                                  <p:childTnLst>
                                    <p:set>
                                      <p:cBhvr>
                                        <p:cTn id="9" dur="1" fill="hold">
                                          <p:stCondLst>
                                            <p:cond delay="0"/>
                                          </p:stCondLst>
                                        </p:cTn>
                                        <p:tgtEl>
                                          <p:spTgt spid="145"/>
                                        </p:tgtEl>
                                        <p:attrNameLst>
                                          <p:attrName>style.visibility</p:attrName>
                                        </p:attrNameLst>
                                      </p:cBhvr>
                                      <p:to>
                                        <p:strVal val="visible"/>
                                      </p:to>
                                    </p:set>
                                    <p:anim calcmode="lin" valueType="num">
                                      <p:cBhvr additive="base">
                                        <p:cTn id="10" dur="500"/>
                                        <p:tgtEl>
                                          <p:spTgt spid="145"/>
                                        </p:tgtEl>
                                        <p:attrNameLst>
                                          <p:attrName>ppt_y</p:attrName>
                                        </p:attrNameLst>
                                      </p:cBhvr>
                                      <p:tavLst>
                                        <p:tav tm="0">
                                          <p:val>
                                            <p:strVal val="#ppt_y-#ppt_h*1.125000"/>
                                          </p:val>
                                        </p:tav>
                                        <p:tav tm="100000">
                                          <p:val>
                                            <p:strVal val="#ppt_y"/>
                                          </p:val>
                                        </p:tav>
                                      </p:tavLst>
                                    </p:anim>
                                    <p:animEffect transition="in" filter="wipe(down)">
                                      <p:cBhvr>
                                        <p:cTn id="11" dur="500"/>
                                        <p:tgtEl>
                                          <p:spTgt spid="145"/>
                                        </p:tgtEl>
                                      </p:cBhvr>
                                    </p:animEffect>
                                  </p:childTnLst>
                                </p:cTn>
                              </p:par>
                            </p:childTnLst>
                          </p:cTn>
                        </p:par>
                        <p:par>
                          <p:cTn id="12" fill="hold">
                            <p:stCondLst>
                              <p:cond delay="65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147"/>
                                        </p:tgtEl>
                                        <p:attrNameLst>
                                          <p:attrName>style.visibility</p:attrName>
                                        </p:attrNameLst>
                                      </p:cBhvr>
                                      <p:to>
                                        <p:strVal val="visible"/>
                                      </p:to>
                                    </p:set>
                                    <p:anim by="(-#ppt_w*2)" calcmode="lin" valueType="num">
                                      <p:cBhvr rctx="PPT">
                                        <p:cTn id="15" dur="500" autoRev="1" fill="hold">
                                          <p:stCondLst>
                                            <p:cond delay="0"/>
                                          </p:stCondLst>
                                        </p:cTn>
                                        <p:tgtEl>
                                          <p:spTgt spid="147"/>
                                        </p:tgtEl>
                                        <p:attrNameLst>
                                          <p:attrName>ppt_w</p:attrName>
                                        </p:attrNameLst>
                                      </p:cBhvr>
                                    </p:anim>
                                    <p:anim by="(#ppt_w*0.50)" calcmode="lin" valueType="num">
                                      <p:cBhvr>
                                        <p:cTn id="16" dur="500" decel="50000" autoRev="1" fill="hold">
                                          <p:stCondLst>
                                            <p:cond delay="0"/>
                                          </p:stCondLst>
                                        </p:cTn>
                                        <p:tgtEl>
                                          <p:spTgt spid="147"/>
                                        </p:tgtEl>
                                        <p:attrNameLst>
                                          <p:attrName>ppt_x</p:attrName>
                                        </p:attrNameLst>
                                      </p:cBhvr>
                                    </p:anim>
                                    <p:anim from="(-#ppt_h/2)" to="(#ppt_y)" calcmode="lin" valueType="num">
                                      <p:cBhvr>
                                        <p:cTn id="17" dur="1000" fill="hold">
                                          <p:stCondLst>
                                            <p:cond delay="0"/>
                                          </p:stCondLst>
                                        </p:cTn>
                                        <p:tgtEl>
                                          <p:spTgt spid="147"/>
                                        </p:tgtEl>
                                        <p:attrNameLst>
                                          <p:attrName>ppt_y</p:attrName>
                                        </p:attrNameLst>
                                      </p:cBhvr>
                                    </p:anim>
                                    <p:animRot by="21600000">
                                      <p:cBhvr>
                                        <p:cTn id="18" dur="1000" fill="hold">
                                          <p:stCondLst>
                                            <p:cond delay="0"/>
                                          </p:stCondLst>
                                        </p:cTn>
                                        <p:tgtEl>
                                          <p:spTgt spid="1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文本框 10"/>
          <p:cNvSpPr txBox="1">
            <a:spLocks noChangeArrowheads="1"/>
          </p:cNvSpPr>
          <p:nvPr/>
        </p:nvSpPr>
        <p:spPr bwMode="auto">
          <a:xfrm>
            <a:off x="623392" y="260648"/>
            <a:ext cx="7128792" cy="461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8" tIns="45713" rIns="91428" bIns="4571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latin typeface="华文中宋" pitchFamily="2" charset="-122"/>
                <a:ea typeface="华文中宋" pitchFamily="2" charset="-122"/>
                <a:cs typeface="+mn-ea"/>
                <a:sym typeface="+mn-lt"/>
              </a:rPr>
              <a:t>忻州市安全生产宣传教育“七进”活动大事记</a:t>
            </a:r>
            <a:endParaRPr lang="zh-CN" altLang="en-US" sz="2400" b="1" dirty="0">
              <a:latin typeface="华文中宋" pitchFamily="2" charset="-122"/>
              <a:ea typeface="华文中宋" pitchFamily="2" charset="-122"/>
              <a:cs typeface="+mn-ea"/>
              <a:sym typeface="+mn-lt"/>
            </a:endParaRPr>
          </a:p>
        </p:txBody>
      </p:sp>
      <p:sp>
        <p:nvSpPr>
          <p:cNvPr id="137" name="矩形 136"/>
          <p:cNvSpPr/>
          <p:nvPr/>
        </p:nvSpPr>
        <p:spPr>
          <a:xfrm>
            <a:off x="603" y="3747356"/>
            <a:ext cx="12195704" cy="871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3124" tIns="61562" rIns="123124" bIns="61562" rtlCol="0" anchor="ctr"/>
          <a:lstStyle/>
          <a:p>
            <a:pPr algn="ctr"/>
            <a:endParaRPr lang="zh-CN" altLang="en-US" sz="1865"/>
          </a:p>
        </p:txBody>
      </p:sp>
      <p:grpSp>
        <p:nvGrpSpPr>
          <p:cNvPr id="138" name="组合 137"/>
          <p:cNvGrpSpPr/>
          <p:nvPr/>
        </p:nvGrpSpPr>
        <p:grpSpPr>
          <a:xfrm>
            <a:off x="1308039" y="3183143"/>
            <a:ext cx="1160099" cy="1159760"/>
            <a:chOff x="1466675" y="3784103"/>
            <a:chExt cx="1301392" cy="1301862"/>
          </a:xfrm>
        </p:grpSpPr>
        <p:grpSp>
          <p:nvGrpSpPr>
            <p:cNvPr id="139" name="组合 138"/>
            <p:cNvGrpSpPr/>
            <p:nvPr/>
          </p:nvGrpSpPr>
          <p:grpSpPr>
            <a:xfrm>
              <a:off x="1466675" y="3784103"/>
              <a:ext cx="1301392" cy="1301862"/>
              <a:chOff x="4345444" y="2542859"/>
              <a:chExt cx="1810550" cy="1811205"/>
            </a:xfrm>
          </p:grpSpPr>
          <p:grpSp>
            <p:nvGrpSpPr>
              <p:cNvPr id="141" name="组合 14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43" name="同心圆 14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endParaRPr>
                </a:p>
              </p:txBody>
            </p:sp>
            <p:sp>
              <p:nvSpPr>
                <p:cNvPr id="144" name="椭圆 14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142" name="椭圆 141"/>
              <p:cNvSpPr/>
              <p:nvPr/>
            </p:nvSpPr>
            <p:spPr>
              <a:xfrm>
                <a:off x="4447523" y="2644973"/>
                <a:ext cx="1606393" cy="1606973"/>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140" name="TextBox 97"/>
            <p:cNvSpPr txBox="1"/>
            <p:nvPr/>
          </p:nvSpPr>
          <p:spPr>
            <a:xfrm>
              <a:off x="1602998" y="4180598"/>
              <a:ext cx="1028745" cy="617289"/>
            </a:xfrm>
            <a:prstGeom prst="rect">
              <a:avLst/>
            </a:prstGeom>
            <a:noFill/>
          </p:spPr>
          <p:txBody>
            <a:bodyPr wrap="square" lIns="245674" tIns="122837" rIns="245674" bIns="122837" rtlCol="0">
              <a:spAutoFit/>
            </a:bodyPr>
            <a:lstStyle/>
            <a:p>
              <a:r>
                <a:rPr lang="en-US" altLang="zh-CN" sz="1865" dirty="0" smtClean="0">
                  <a:solidFill>
                    <a:schemeClr val="bg1"/>
                  </a:solidFill>
                  <a:latin typeface="微软雅黑" panose="020B0503020204020204" pitchFamily="34" charset="-122"/>
                  <a:ea typeface="微软雅黑" panose="020B0503020204020204" pitchFamily="34" charset="-122"/>
                </a:rPr>
                <a:t>6</a:t>
              </a:r>
              <a:r>
                <a:rPr lang="zh-CN" altLang="en-US" sz="1865" dirty="0" smtClean="0">
                  <a:solidFill>
                    <a:schemeClr val="bg1"/>
                  </a:solidFill>
                  <a:latin typeface="微软雅黑" panose="020B0503020204020204" pitchFamily="34" charset="-122"/>
                  <a:ea typeface="微软雅黑" panose="020B0503020204020204" pitchFamily="34" charset="-122"/>
                </a:rPr>
                <a:t>月</a:t>
              </a:r>
              <a:endParaRPr lang="zh-CN" altLang="en-US" sz="1865" dirty="0">
                <a:solidFill>
                  <a:schemeClr val="bg1"/>
                </a:solidFill>
                <a:latin typeface="微软雅黑" panose="020B0503020204020204" pitchFamily="34" charset="-122"/>
                <a:ea typeface="微软雅黑" panose="020B0503020204020204" pitchFamily="34" charset="-122"/>
              </a:endParaRPr>
            </a:p>
          </p:txBody>
        </p:sp>
      </p:grpSp>
      <p:grpSp>
        <p:nvGrpSpPr>
          <p:cNvPr id="145" name="组合 144"/>
          <p:cNvGrpSpPr/>
          <p:nvPr/>
        </p:nvGrpSpPr>
        <p:grpSpPr>
          <a:xfrm>
            <a:off x="2779208" y="3339128"/>
            <a:ext cx="944684" cy="877759"/>
            <a:chOff x="3117025" y="3959191"/>
            <a:chExt cx="1059738" cy="985306"/>
          </a:xfrm>
        </p:grpSpPr>
        <p:grpSp>
          <p:nvGrpSpPr>
            <p:cNvPr id="146" name="组合 145"/>
            <p:cNvGrpSpPr/>
            <p:nvPr/>
          </p:nvGrpSpPr>
          <p:grpSpPr>
            <a:xfrm>
              <a:off x="3117025" y="3959191"/>
              <a:ext cx="984950" cy="985306"/>
              <a:chOff x="4345444" y="2542859"/>
              <a:chExt cx="1810550" cy="1811205"/>
            </a:xfrm>
          </p:grpSpPr>
          <p:grpSp>
            <p:nvGrpSpPr>
              <p:cNvPr id="148" name="组合 14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50" name="同心圆 14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endParaRPr>
                </a:p>
              </p:txBody>
            </p:sp>
            <p:sp>
              <p:nvSpPr>
                <p:cNvPr id="151" name="椭圆 15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149" name="椭圆 148"/>
              <p:cNvSpPr/>
              <p:nvPr/>
            </p:nvSpPr>
            <p:spPr>
              <a:xfrm>
                <a:off x="4483177" y="2680639"/>
                <a:ext cx="1535084" cy="1535638"/>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147" name="TextBox 104"/>
            <p:cNvSpPr txBox="1"/>
            <p:nvPr/>
          </p:nvSpPr>
          <p:spPr>
            <a:xfrm>
              <a:off x="3148018" y="4196693"/>
              <a:ext cx="1028745" cy="617288"/>
            </a:xfrm>
            <a:prstGeom prst="rect">
              <a:avLst/>
            </a:prstGeom>
            <a:noFill/>
          </p:spPr>
          <p:txBody>
            <a:bodyPr wrap="square" lIns="245674" tIns="122837" rIns="245674" bIns="122837" rtlCol="0">
              <a:spAutoFit/>
            </a:bodyPr>
            <a:lstStyle/>
            <a:p>
              <a:r>
                <a:rPr lang="en-US" altLang="zh-CN" sz="1865" dirty="0">
                  <a:solidFill>
                    <a:schemeClr val="bg1"/>
                  </a:solidFill>
                  <a:latin typeface="微软雅黑" panose="020B0503020204020204" pitchFamily="34" charset="-122"/>
                  <a:ea typeface="微软雅黑" panose="020B0503020204020204" pitchFamily="34" charset="-122"/>
                </a:rPr>
                <a:t>7</a:t>
              </a:r>
              <a:r>
                <a:rPr lang="zh-CN" altLang="en-US" sz="1865" dirty="0">
                  <a:solidFill>
                    <a:schemeClr val="bg1"/>
                  </a:solidFill>
                  <a:latin typeface="微软雅黑" panose="020B0503020204020204" pitchFamily="34" charset="-122"/>
                  <a:ea typeface="微软雅黑" panose="020B0503020204020204" pitchFamily="34" charset="-122"/>
                </a:rPr>
                <a:t>月</a:t>
              </a:r>
            </a:p>
          </p:txBody>
        </p:sp>
      </p:grpSp>
      <p:grpSp>
        <p:nvGrpSpPr>
          <p:cNvPr id="152" name="组合 151"/>
          <p:cNvGrpSpPr/>
          <p:nvPr/>
        </p:nvGrpSpPr>
        <p:grpSpPr>
          <a:xfrm>
            <a:off x="3968292" y="3190137"/>
            <a:ext cx="1176068" cy="1175727"/>
            <a:chOff x="4450933" y="3791953"/>
            <a:chExt cx="1319306" cy="1319782"/>
          </a:xfrm>
        </p:grpSpPr>
        <p:grpSp>
          <p:nvGrpSpPr>
            <p:cNvPr id="153" name="组合 152"/>
            <p:cNvGrpSpPr/>
            <p:nvPr/>
          </p:nvGrpSpPr>
          <p:grpSpPr>
            <a:xfrm>
              <a:off x="4450933" y="3791953"/>
              <a:ext cx="1319306" cy="1319782"/>
              <a:chOff x="4345444" y="2542859"/>
              <a:chExt cx="1810550" cy="1811205"/>
            </a:xfrm>
          </p:grpSpPr>
          <p:grpSp>
            <p:nvGrpSpPr>
              <p:cNvPr id="155" name="组合 15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57" name="同心圆 15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endParaRPr>
                </a:p>
              </p:txBody>
            </p:sp>
            <p:sp>
              <p:nvSpPr>
                <p:cNvPr id="158" name="椭圆 157"/>
                <p:cNvSpPr/>
                <p:nvPr/>
              </p:nvSpPr>
              <p:spPr>
                <a:xfrm>
                  <a:off x="1484232" y="1093650"/>
                  <a:ext cx="1504275"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156" name="椭圆 155"/>
              <p:cNvSpPr/>
              <p:nvPr/>
            </p:nvSpPr>
            <p:spPr>
              <a:xfrm>
                <a:off x="4427702" y="2656211"/>
                <a:ext cx="1606932" cy="1607514"/>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154" name="TextBox 111"/>
            <p:cNvSpPr txBox="1"/>
            <p:nvPr/>
          </p:nvSpPr>
          <p:spPr>
            <a:xfrm>
              <a:off x="4624965" y="4194851"/>
              <a:ext cx="1028745" cy="617287"/>
            </a:xfrm>
            <a:prstGeom prst="rect">
              <a:avLst/>
            </a:prstGeom>
            <a:noFill/>
          </p:spPr>
          <p:txBody>
            <a:bodyPr wrap="square" lIns="245674" tIns="122837" rIns="245674" bIns="122837" rtlCol="0">
              <a:spAutoFit/>
            </a:bodyPr>
            <a:lstStyle/>
            <a:p>
              <a:r>
                <a:rPr lang="en-US" altLang="zh-CN" sz="1865" dirty="0">
                  <a:solidFill>
                    <a:schemeClr val="bg1"/>
                  </a:solidFill>
                  <a:latin typeface="微软雅黑" panose="020B0503020204020204" pitchFamily="34" charset="-122"/>
                  <a:ea typeface="微软雅黑" panose="020B0503020204020204" pitchFamily="34" charset="-122"/>
                </a:rPr>
                <a:t>8</a:t>
              </a:r>
              <a:r>
                <a:rPr lang="zh-CN" altLang="en-US" sz="1865" dirty="0">
                  <a:solidFill>
                    <a:schemeClr val="bg1"/>
                  </a:solidFill>
                  <a:latin typeface="微软雅黑" panose="020B0503020204020204" pitchFamily="34" charset="-122"/>
                  <a:ea typeface="微软雅黑" panose="020B0503020204020204" pitchFamily="34" charset="-122"/>
                </a:rPr>
                <a:t>月</a:t>
              </a:r>
            </a:p>
          </p:txBody>
        </p:sp>
      </p:grpSp>
      <p:grpSp>
        <p:nvGrpSpPr>
          <p:cNvPr id="159" name="组合 158"/>
          <p:cNvGrpSpPr/>
          <p:nvPr/>
        </p:nvGrpSpPr>
        <p:grpSpPr>
          <a:xfrm>
            <a:off x="5455434" y="3324148"/>
            <a:ext cx="961716" cy="907708"/>
            <a:chOff x="6119197" y="3942381"/>
            <a:chExt cx="1078849" cy="1018926"/>
          </a:xfrm>
        </p:grpSpPr>
        <p:grpSp>
          <p:nvGrpSpPr>
            <p:cNvPr id="160" name="组合 159"/>
            <p:cNvGrpSpPr/>
            <p:nvPr/>
          </p:nvGrpSpPr>
          <p:grpSpPr>
            <a:xfrm>
              <a:off x="6119197" y="3942381"/>
              <a:ext cx="1018558" cy="1018926"/>
              <a:chOff x="4345444" y="2542859"/>
              <a:chExt cx="1810550" cy="1811205"/>
            </a:xfrm>
          </p:grpSpPr>
          <p:grpSp>
            <p:nvGrpSpPr>
              <p:cNvPr id="162" name="组合 16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64" name="同心圆 16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endParaRPr>
                </a:p>
              </p:txBody>
            </p:sp>
            <p:sp>
              <p:nvSpPr>
                <p:cNvPr id="165" name="椭圆 16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163" name="椭圆 162"/>
              <p:cNvSpPr/>
              <p:nvPr/>
            </p:nvSpPr>
            <p:spPr>
              <a:xfrm>
                <a:off x="4466846" y="2664303"/>
                <a:ext cx="1567743" cy="1568310"/>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161" name="TextBox 118"/>
            <p:cNvSpPr txBox="1"/>
            <p:nvPr/>
          </p:nvSpPr>
          <p:spPr>
            <a:xfrm>
              <a:off x="6169299" y="4182440"/>
              <a:ext cx="1028747" cy="617288"/>
            </a:xfrm>
            <a:prstGeom prst="rect">
              <a:avLst/>
            </a:prstGeom>
            <a:noFill/>
          </p:spPr>
          <p:txBody>
            <a:bodyPr wrap="square" lIns="245674" tIns="122837" rIns="245674" bIns="122837" rtlCol="0">
              <a:spAutoFit/>
            </a:bodyPr>
            <a:lstStyle/>
            <a:p>
              <a:r>
                <a:rPr lang="en-US" altLang="zh-CN" sz="1865" dirty="0">
                  <a:solidFill>
                    <a:schemeClr val="bg1"/>
                  </a:solidFill>
                  <a:latin typeface="微软雅黑" panose="020B0503020204020204" pitchFamily="34" charset="-122"/>
                  <a:ea typeface="微软雅黑" panose="020B0503020204020204" pitchFamily="34" charset="-122"/>
                </a:rPr>
                <a:t>9</a:t>
              </a:r>
              <a:r>
                <a:rPr lang="zh-CN" altLang="en-US" sz="1865" dirty="0">
                  <a:solidFill>
                    <a:schemeClr val="bg1"/>
                  </a:solidFill>
                  <a:latin typeface="微软雅黑" panose="020B0503020204020204" pitchFamily="34" charset="-122"/>
                  <a:ea typeface="微软雅黑" panose="020B0503020204020204" pitchFamily="34" charset="-122"/>
                </a:rPr>
                <a:t>月</a:t>
              </a:r>
            </a:p>
          </p:txBody>
        </p:sp>
      </p:grpSp>
      <p:grpSp>
        <p:nvGrpSpPr>
          <p:cNvPr id="166" name="组合 165"/>
          <p:cNvGrpSpPr/>
          <p:nvPr/>
        </p:nvGrpSpPr>
        <p:grpSpPr>
          <a:xfrm>
            <a:off x="6643178" y="3324149"/>
            <a:ext cx="1069007" cy="907708"/>
            <a:chOff x="7451602" y="3942381"/>
            <a:chExt cx="1199205" cy="1018926"/>
          </a:xfrm>
        </p:grpSpPr>
        <p:grpSp>
          <p:nvGrpSpPr>
            <p:cNvPr id="167" name="组合 166"/>
            <p:cNvGrpSpPr/>
            <p:nvPr/>
          </p:nvGrpSpPr>
          <p:grpSpPr>
            <a:xfrm>
              <a:off x="7486713" y="3942381"/>
              <a:ext cx="1018558" cy="1018926"/>
              <a:chOff x="4345444" y="2542859"/>
              <a:chExt cx="1810550" cy="1811205"/>
            </a:xfrm>
          </p:grpSpPr>
          <p:grpSp>
            <p:nvGrpSpPr>
              <p:cNvPr id="169" name="组合 16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71" name="同心圆 17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endParaRPr>
                </a:p>
              </p:txBody>
            </p:sp>
            <p:sp>
              <p:nvSpPr>
                <p:cNvPr id="172" name="椭圆 17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170" name="椭圆 169"/>
              <p:cNvSpPr/>
              <p:nvPr/>
            </p:nvSpPr>
            <p:spPr>
              <a:xfrm>
                <a:off x="4466990" y="2664444"/>
                <a:ext cx="1567461" cy="1568026"/>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168" name="TextBox 125"/>
            <p:cNvSpPr txBox="1"/>
            <p:nvPr/>
          </p:nvSpPr>
          <p:spPr>
            <a:xfrm>
              <a:off x="7451602" y="4199438"/>
              <a:ext cx="1199205" cy="531039"/>
            </a:xfrm>
            <a:prstGeom prst="rect">
              <a:avLst/>
            </a:prstGeom>
            <a:noFill/>
          </p:spPr>
          <p:txBody>
            <a:bodyPr wrap="square" lIns="245674" tIns="122837" rIns="245674" bIns="122837"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10</a:t>
              </a:r>
              <a:r>
                <a:rPr lang="zh-CN" altLang="en-US" dirty="0">
                  <a:solidFill>
                    <a:schemeClr val="bg1"/>
                  </a:solidFill>
                  <a:latin typeface="微软雅黑" panose="020B0503020204020204" pitchFamily="34" charset="-122"/>
                  <a:ea typeface="微软雅黑" panose="020B0503020204020204" pitchFamily="34" charset="-122"/>
                </a:rPr>
                <a:t>月</a:t>
              </a:r>
            </a:p>
          </p:txBody>
        </p:sp>
      </p:grpSp>
      <p:grpSp>
        <p:nvGrpSpPr>
          <p:cNvPr id="173" name="组合 172"/>
          <p:cNvGrpSpPr/>
          <p:nvPr/>
        </p:nvGrpSpPr>
        <p:grpSpPr>
          <a:xfrm>
            <a:off x="7893518" y="3173596"/>
            <a:ext cx="1209164" cy="1208815"/>
            <a:chOff x="8854229" y="3773382"/>
            <a:chExt cx="1356434" cy="1356924"/>
          </a:xfrm>
        </p:grpSpPr>
        <p:grpSp>
          <p:nvGrpSpPr>
            <p:cNvPr id="174" name="组合 173"/>
            <p:cNvGrpSpPr/>
            <p:nvPr/>
          </p:nvGrpSpPr>
          <p:grpSpPr>
            <a:xfrm>
              <a:off x="8854229" y="3773382"/>
              <a:ext cx="1356434" cy="1356924"/>
              <a:chOff x="4345444" y="2542859"/>
              <a:chExt cx="1810550" cy="1811205"/>
            </a:xfrm>
          </p:grpSpPr>
          <p:grpSp>
            <p:nvGrpSpPr>
              <p:cNvPr id="176" name="组合 17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78" name="同心圆 17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endParaRPr>
                </a:p>
              </p:txBody>
            </p:sp>
            <p:sp>
              <p:nvSpPr>
                <p:cNvPr id="179" name="椭圆 17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177" name="椭圆 176"/>
              <p:cNvSpPr/>
              <p:nvPr/>
            </p:nvSpPr>
            <p:spPr>
              <a:xfrm>
                <a:off x="4464837" y="2666232"/>
                <a:ext cx="1571762" cy="1572325"/>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175" name="TextBox 132"/>
            <p:cNvSpPr txBox="1"/>
            <p:nvPr/>
          </p:nvSpPr>
          <p:spPr>
            <a:xfrm>
              <a:off x="8964047" y="4180595"/>
              <a:ext cx="1228295" cy="617287"/>
            </a:xfrm>
            <a:prstGeom prst="rect">
              <a:avLst/>
            </a:prstGeom>
            <a:noFill/>
          </p:spPr>
          <p:txBody>
            <a:bodyPr wrap="square" lIns="245674" tIns="122837" rIns="245674" bIns="122837" rtlCol="0">
              <a:spAutoFit/>
            </a:bodyPr>
            <a:lstStyle/>
            <a:p>
              <a:r>
                <a:rPr lang="en-US" altLang="zh-CN" sz="1865" dirty="0">
                  <a:solidFill>
                    <a:schemeClr val="bg1"/>
                  </a:solidFill>
                  <a:latin typeface="微软雅黑" panose="020B0503020204020204" pitchFamily="34" charset="-122"/>
                  <a:ea typeface="微软雅黑" panose="020B0503020204020204" pitchFamily="34" charset="-122"/>
                </a:rPr>
                <a:t>11</a:t>
              </a:r>
              <a:r>
                <a:rPr lang="zh-CN" altLang="en-US" sz="1865" dirty="0">
                  <a:solidFill>
                    <a:schemeClr val="bg1"/>
                  </a:solidFill>
                  <a:latin typeface="微软雅黑" panose="020B0503020204020204" pitchFamily="34" charset="-122"/>
                  <a:ea typeface="微软雅黑" panose="020B0503020204020204" pitchFamily="34" charset="-122"/>
                </a:rPr>
                <a:t>月</a:t>
              </a:r>
            </a:p>
          </p:txBody>
        </p:sp>
      </p:grpSp>
      <p:grpSp>
        <p:nvGrpSpPr>
          <p:cNvPr id="180" name="组合 179"/>
          <p:cNvGrpSpPr/>
          <p:nvPr/>
        </p:nvGrpSpPr>
        <p:grpSpPr>
          <a:xfrm>
            <a:off x="9413754" y="2955979"/>
            <a:ext cx="1644523" cy="1644047"/>
            <a:chOff x="10559621" y="3529102"/>
            <a:chExt cx="1844818" cy="1845484"/>
          </a:xfrm>
        </p:grpSpPr>
        <p:grpSp>
          <p:nvGrpSpPr>
            <p:cNvPr id="181" name="组合 180"/>
            <p:cNvGrpSpPr/>
            <p:nvPr/>
          </p:nvGrpSpPr>
          <p:grpSpPr>
            <a:xfrm>
              <a:off x="10559621" y="3529102"/>
              <a:ext cx="1844818" cy="1845484"/>
              <a:chOff x="4345444" y="2542859"/>
              <a:chExt cx="1810550" cy="1811205"/>
            </a:xfrm>
          </p:grpSpPr>
          <p:grpSp>
            <p:nvGrpSpPr>
              <p:cNvPr id="183" name="组合 18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85" name="同心圆 18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endParaRPr>
                </a:p>
              </p:txBody>
            </p:sp>
            <p:sp>
              <p:nvSpPr>
                <p:cNvPr id="186" name="椭圆 18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184" name="椭圆 183"/>
              <p:cNvSpPr/>
              <p:nvPr/>
            </p:nvSpPr>
            <p:spPr>
              <a:xfrm>
                <a:off x="4422287" y="2619728"/>
                <a:ext cx="1656864" cy="1657461"/>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182" name="TextBox 139"/>
            <p:cNvSpPr txBox="1"/>
            <p:nvPr/>
          </p:nvSpPr>
          <p:spPr>
            <a:xfrm>
              <a:off x="10931218" y="4180595"/>
              <a:ext cx="1206866" cy="617288"/>
            </a:xfrm>
            <a:prstGeom prst="rect">
              <a:avLst/>
            </a:prstGeom>
            <a:noFill/>
          </p:spPr>
          <p:txBody>
            <a:bodyPr wrap="square" lIns="245674" tIns="122837" rIns="245674" bIns="122837" rtlCol="0">
              <a:spAutoFit/>
            </a:bodyPr>
            <a:lstStyle/>
            <a:p>
              <a:r>
                <a:rPr lang="en-US" altLang="zh-CN" sz="1865" dirty="0">
                  <a:solidFill>
                    <a:schemeClr val="bg1"/>
                  </a:solidFill>
                  <a:latin typeface="微软雅黑" panose="020B0503020204020204" pitchFamily="34" charset="-122"/>
                  <a:ea typeface="微软雅黑" panose="020B0503020204020204" pitchFamily="34" charset="-122"/>
                </a:rPr>
                <a:t>12</a:t>
              </a:r>
              <a:r>
                <a:rPr lang="zh-CN" altLang="en-US" sz="1865" dirty="0">
                  <a:solidFill>
                    <a:schemeClr val="bg1"/>
                  </a:solidFill>
                  <a:latin typeface="微软雅黑" panose="020B0503020204020204" pitchFamily="34" charset="-122"/>
                  <a:ea typeface="微软雅黑" panose="020B0503020204020204" pitchFamily="34" charset="-122"/>
                </a:rPr>
                <a:t>月</a:t>
              </a:r>
            </a:p>
          </p:txBody>
        </p:sp>
      </p:grpSp>
      <p:grpSp>
        <p:nvGrpSpPr>
          <p:cNvPr id="187" name="组合 186"/>
          <p:cNvGrpSpPr/>
          <p:nvPr/>
        </p:nvGrpSpPr>
        <p:grpSpPr>
          <a:xfrm>
            <a:off x="623392" y="1632935"/>
            <a:ext cx="2660639" cy="1481787"/>
            <a:chOff x="644073" y="1318791"/>
            <a:chExt cx="1676593" cy="1055019"/>
          </a:xfrm>
        </p:grpSpPr>
        <p:sp>
          <p:nvSpPr>
            <p:cNvPr id="188" name="TextBox 145"/>
            <p:cNvSpPr txBox="1"/>
            <p:nvPr/>
          </p:nvSpPr>
          <p:spPr>
            <a:xfrm>
              <a:off x="644073" y="1667530"/>
              <a:ext cx="1633522" cy="325537"/>
            </a:xfrm>
            <a:prstGeom prst="rect">
              <a:avLst/>
            </a:prstGeom>
            <a:noFill/>
          </p:spPr>
          <p:txBody>
            <a:bodyPr wrap="square" lIns="162544" tIns="81270" rIns="162544" bIns="81270" rtlCol="0">
              <a:spAutoFit/>
            </a:bodyPr>
            <a:lstStyle/>
            <a:p>
              <a:pPr algn="ctr">
                <a:lnSpc>
                  <a:spcPct val="130000"/>
                </a:lnSpc>
              </a:pPr>
              <a:r>
                <a:rPr lang="zh-CN" altLang="en-US" sz="1465" b="1" smtClean="0">
                  <a:latin typeface="方正小标宋简体" pitchFamily="65" charset="-122"/>
                  <a:ea typeface="方正小标宋简体" pitchFamily="65" charset="-122"/>
                </a:rPr>
                <a:t>出台“</a:t>
              </a:r>
              <a:r>
                <a:rPr lang="zh-CN" altLang="en-US" sz="1465" b="1" dirty="0" smtClean="0">
                  <a:latin typeface="方正小标宋简体" pitchFamily="65" charset="-122"/>
                  <a:ea typeface="方正小标宋简体" pitchFamily="65" charset="-122"/>
                </a:rPr>
                <a:t>七进”活动工作方案</a:t>
              </a:r>
              <a:endParaRPr lang="zh-CN" altLang="en-US" sz="1465" b="1" dirty="0">
                <a:latin typeface="方正小标宋简体" pitchFamily="65" charset="-122"/>
                <a:ea typeface="方正小标宋简体" pitchFamily="65" charset="-122"/>
              </a:endParaRPr>
            </a:p>
          </p:txBody>
        </p:sp>
        <p:grpSp>
          <p:nvGrpSpPr>
            <p:cNvPr id="189" name="组合 188"/>
            <p:cNvGrpSpPr/>
            <p:nvPr/>
          </p:nvGrpSpPr>
          <p:grpSpPr>
            <a:xfrm>
              <a:off x="689131" y="1318791"/>
              <a:ext cx="1631535" cy="1055019"/>
              <a:chOff x="689131" y="1318791"/>
              <a:chExt cx="1631535" cy="1055019"/>
            </a:xfrm>
          </p:grpSpPr>
          <p:cxnSp>
            <p:nvCxnSpPr>
              <p:cNvPr id="190" name="直接连接符 189"/>
              <p:cNvCxnSpPr/>
              <p:nvPr/>
            </p:nvCxnSpPr>
            <p:spPr>
              <a:xfrm flipV="1">
                <a:off x="1449591" y="2157786"/>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91" name="TextBox 148"/>
              <p:cNvSpPr txBox="1"/>
              <p:nvPr/>
            </p:nvSpPr>
            <p:spPr>
              <a:xfrm>
                <a:off x="689131" y="1318791"/>
                <a:ext cx="1631535" cy="350888"/>
              </a:xfrm>
              <a:prstGeom prst="rect">
                <a:avLst/>
              </a:prstGeom>
              <a:noFill/>
            </p:spPr>
            <p:txBody>
              <a:bodyPr wrap="square" lIns="162544" tIns="0" rIns="162544" bIns="0" rtlCol="0" anchor="t">
                <a:spAutoFit/>
              </a:bodyPr>
              <a:lstStyle/>
              <a:p>
                <a:pPr algn="ctr">
                  <a:lnSpc>
                    <a:spcPct val="150000"/>
                  </a:lnSpc>
                </a:pPr>
                <a:r>
                  <a:rPr lang="zh-CN" altLang="en-US" sz="2135" b="1" dirty="0" smtClean="0">
                    <a:latin typeface="微软雅黑" panose="020B0503020204020204" pitchFamily="34" charset="-122"/>
                    <a:ea typeface="创艺简行楷" pitchFamily="2" charset="-122"/>
                    <a:cs typeface="华文黑体" pitchFamily="2" charset="-122"/>
                  </a:rPr>
                  <a:t>理思路</a:t>
                </a:r>
                <a:endParaRPr lang="zh-CN" altLang="en-US" sz="2135" b="1" dirty="0">
                  <a:latin typeface="微软雅黑" panose="020B0503020204020204" pitchFamily="34" charset="-122"/>
                  <a:ea typeface="创艺简行楷" pitchFamily="2" charset="-122"/>
                  <a:cs typeface="华文黑体" pitchFamily="2" charset="-122"/>
                </a:endParaRPr>
              </a:p>
            </p:txBody>
          </p:sp>
        </p:grpSp>
      </p:grpSp>
      <p:grpSp>
        <p:nvGrpSpPr>
          <p:cNvPr id="192" name="组合 191"/>
          <p:cNvGrpSpPr/>
          <p:nvPr/>
        </p:nvGrpSpPr>
        <p:grpSpPr>
          <a:xfrm>
            <a:off x="3222506" y="1630363"/>
            <a:ext cx="2585461" cy="1487515"/>
            <a:chOff x="770508" y="1462813"/>
            <a:chExt cx="1435323" cy="941122"/>
          </a:xfrm>
        </p:grpSpPr>
        <p:sp>
          <p:nvSpPr>
            <p:cNvPr id="193" name="TextBox 150"/>
            <p:cNvSpPr txBox="1"/>
            <p:nvPr/>
          </p:nvSpPr>
          <p:spPr>
            <a:xfrm>
              <a:off x="770508" y="1767302"/>
              <a:ext cx="1435323" cy="276090"/>
            </a:xfrm>
            <a:prstGeom prst="rect">
              <a:avLst/>
            </a:prstGeom>
            <a:noFill/>
          </p:spPr>
          <p:txBody>
            <a:bodyPr wrap="square" lIns="162544" tIns="81270" rIns="162544" bIns="81270" rtlCol="0">
              <a:spAutoFit/>
            </a:bodyPr>
            <a:lstStyle/>
            <a:p>
              <a:pPr algn="ctr">
                <a:lnSpc>
                  <a:spcPct val="130000"/>
                </a:lnSpc>
              </a:pPr>
              <a:r>
                <a:rPr lang="zh-CN" altLang="en-US" sz="1465" b="1" dirty="0" smtClean="0">
                  <a:latin typeface="方正小标宋简体" pitchFamily="65" charset="-122"/>
                  <a:ea typeface="方正小标宋简体" pitchFamily="65" charset="-122"/>
                </a:rPr>
                <a:t>印发“七进”活动工作指南</a:t>
              </a:r>
            </a:p>
          </p:txBody>
        </p:sp>
        <p:grpSp>
          <p:nvGrpSpPr>
            <p:cNvPr id="194" name="组合 193"/>
            <p:cNvGrpSpPr/>
            <p:nvPr/>
          </p:nvGrpSpPr>
          <p:grpSpPr>
            <a:xfrm>
              <a:off x="947384" y="1462813"/>
              <a:ext cx="1008112" cy="941122"/>
              <a:chOff x="947384" y="1462813"/>
              <a:chExt cx="1008112" cy="941122"/>
            </a:xfrm>
          </p:grpSpPr>
          <p:cxnSp>
            <p:nvCxnSpPr>
              <p:cNvPr id="195" name="直接连接符 194"/>
              <p:cNvCxnSpPr/>
              <p:nvPr/>
            </p:nvCxnSpPr>
            <p:spPr>
              <a:xfrm flipV="1">
                <a:off x="1474549" y="2187912"/>
                <a:ext cx="0" cy="216023"/>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96" name="TextBox 153"/>
              <p:cNvSpPr txBox="1"/>
              <p:nvPr/>
            </p:nvSpPr>
            <p:spPr>
              <a:xfrm>
                <a:off x="947384" y="1462813"/>
                <a:ext cx="1008112" cy="275089"/>
              </a:xfrm>
              <a:prstGeom prst="rect">
                <a:avLst/>
              </a:prstGeom>
              <a:noFill/>
            </p:spPr>
            <p:txBody>
              <a:bodyPr wrap="square" lIns="162544" tIns="0" rIns="162544" bIns="0" rtlCol="0" anchor="t">
                <a:spAutoFit/>
              </a:bodyPr>
              <a:lstStyle/>
              <a:p>
                <a:pPr algn="ctr">
                  <a:lnSpc>
                    <a:spcPct val="150000"/>
                  </a:lnSpc>
                </a:pPr>
                <a:r>
                  <a:rPr lang="zh-CN" altLang="en-US" sz="2135" b="1" dirty="0" smtClean="0">
                    <a:latin typeface="微软雅黑" panose="020B0503020204020204" pitchFamily="34" charset="-122"/>
                    <a:ea typeface="创艺简行楷" pitchFamily="2" charset="-122"/>
                    <a:cs typeface="华文黑体" pitchFamily="2" charset="-122"/>
                  </a:rPr>
                  <a:t>明内容</a:t>
                </a:r>
                <a:endParaRPr lang="zh-CN" altLang="en-US" sz="2135" b="1" dirty="0">
                  <a:latin typeface="微软雅黑" panose="020B0503020204020204" pitchFamily="34" charset="-122"/>
                  <a:ea typeface="创艺简行楷" pitchFamily="2" charset="-122"/>
                  <a:cs typeface="华文黑体" pitchFamily="2" charset="-122"/>
                </a:endParaRPr>
              </a:p>
            </p:txBody>
          </p:sp>
        </p:grpSp>
      </p:grpSp>
      <p:grpSp>
        <p:nvGrpSpPr>
          <p:cNvPr id="197" name="组合 196"/>
          <p:cNvGrpSpPr/>
          <p:nvPr/>
        </p:nvGrpSpPr>
        <p:grpSpPr>
          <a:xfrm>
            <a:off x="5813790" y="1632935"/>
            <a:ext cx="2561200" cy="1490421"/>
            <a:chOff x="773829" y="1541325"/>
            <a:chExt cx="1366344" cy="866056"/>
          </a:xfrm>
        </p:grpSpPr>
        <p:sp>
          <p:nvSpPr>
            <p:cNvPr id="198" name="TextBox 155"/>
            <p:cNvSpPr txBox="1"/>
            <p:nvPr/>
          </p:nvSpPr>
          <p:spPr>
            <a:xfrm>
              <a:off x="773829" y="1815540"/>
              <a:ext cx="1366344" cy="435993"/>
            </a:xfrm>
            <a:prstGeom prst="rect">
              <a:avLst/>
            </a:prstGeom>
            <a:noFill/>
          </p:spPr>
          <p:txBody>
            <a:bodyPr wrap="square" lIns="162544" tIns="81270" rIns="162544" bIns="81270" rtlCol="0">
              <a:spAutoFit/>
            </a:bodyPr>
            <a:lstStyle/>
            <a:p>
              <a:pPr algn="ctr">
                <a:lnSpc>
                  <a:spcPct val="130000"/>
                </a:lnSpc>
              </a:pPr>
              <a:r>
                <a:rPr lang="zh-CN" altLang="en-US" sz="1465" b="1" dirty="0" smtClean="0">
                  <a:latin typeface="方正小标宋简体" pitchFamily="65" charset="-122"/>
                  <a:ea typeface="方正小标宋简体" pitchFamily="65" charset="-122"/>
                </a:rPr>
                <a:t>构建电视、报刊、微信、微博、短信五大平台</a:t>
              </a:r>
            </a:p>
          </p:txBody>
        </p:sp>
        <p:grpSp>
          <p:nvGrpSpPr>
            <p:cNvPr id="199" name="组合 198"/>
            <p:cNvGrpSpPr/>
            <p:nvPr/>
          </p:nvGrpSpPr>
          <p:grpSpPr>
            <a:xfrm>
              <a:off x="971122" y="1541325"/>
              <a:ext cx="1008112" cy="866056"/>
              <a:chOff x="971122" y="1541325"/>
              <a:chExt cx="1008112" cy="866056"/>
            </a:xfrm>
          </p:grpSpPr>
          <p:cxnSp>
            <p:nvCxnSpPr>
              <p:cNvPr id="200" name="直接连接符 199"/>
              <p:cNvCxnSpPr/>
              <p:nvPr/>
            </p:nvCxnSpPr>
            <p:spPr>
              <a:xfrm flipV="1">
                <a:off x="1457223" y="2191357"/>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201" name="TextBox 158"/>
              <p:cNvSpPr txBox="1"/>
              <p:nvPr/>
            </p:nvSpPr>
            <p:spPr>
              <a:xfrm>
                <a:off x="971122" y="1541325"/>
                <a:ext cx="1008112" cy="252654"/>
              </a:xfrm>
              <a:prstGeom prst="rect">
                <a:avLst/>
              </a:prstGeom>
              <a:noFill/>
            </p:spPr>
            <p:txBody>
              <a:bodyPr wrap="square" lIns="162544" tIns="0" rIns="162544" bIns="0" rtlCol="0" anchor="t">
                <a:spAutoFit/>
              </a:bodyPr>
              <a:lstStyle/>
              <a:p>
                <a:pPr algn="ctr">
                  <a:lnSpc>
                    <a:spcPct val="150000"/>
                  </a:lnSpc>
                </a:pPr>
                <a:r>
                  <a:rPr lang="zh-CN" altLang="en-US" sz="2135" b="1" dirty="0" smtClean="0">
                    <a:latin typeface="微软雅黑" panose="020B0503020204020204" pitchFamily="34" charset="-122"/>
                    <a:ea typeface="创艺简行楷" pitchFamily="2" charset="-122"/>
                    <a:cs typeface="华文黑体" pitchFamily="2" charset="-122"/>
                  </a:rPr>
                  <a:t>创平台</a:t>
                </a:r>
                <a:endParaRPr lang="zh-CN" altLang="en-US" sz="2135" b="1" dirty="0">
                  <a:latin typeface="微软雅黑" panose="020B0503020204020204" pitchFamily="34" charset="-122"/>
                  <a:ea typeface="创艺简行楷" pitchFamily="2" charset="-122"/>
                  <a:cs typeface="华文黑体" pitchFamily="2" charset="-122"/>
                </a:endParaRPr>
              </a:p>
            </p:txBody>
          </p:sp>
        </p:grpSp>
      </p:grpSp>
      <p:grpSp>
        <p:nvGrpSpPr>
          <p:cNvPr id="202" name="组合 201"/>
          <p:cNvGrpSpPr/>
          <p:nvPr/>
        </p:nvGrpSpPr>
        <p:grpSpPr>
          <a:xfrm>
            <a:off x="8858030" y="1604797"/>
            <a:ext cx="2589387" cy="1371079"/>
            <a:chOff x="726816" y="1484176"/>
            <a:chExt cx="1460370" cy="820803"/>
          </a:xfrm>
        </p:grpSpPr>
        <p:sp>
          <p:nvSpPr>
            <p:cNvPr id="203" name="TextBox 160"/>
            <p:cNvSpPr txBox="1"/>
            <p:nvPr/>
          </p:nvSpPr>
          <p:spPr>
            <a:xfrm>
              <a:off x="726816" y="1767301"/>
              <a:ext cx="1460370" cy="449178"/>
            </a:xfrm>
            <a:prstGeom prst="rect">
              <a:avLst/>
            </a:prstGeom>
            <a:noFill/>
          </p:spPr>
          <p:txBody>
            <a:bodyPr wrap="square" lIns="162544" tIns="81270" rIns="162544" bIns="81270" rtlCol="0">
              <a:spAutoFit/>
            </a:bodyPr>
            <a:lstStyle/>
            <a:p>
              <a:pPr algn="ctr">
                <a:lnSpc>
                  <a:spcPct val="130000"/>
                </a:lnSpc>
              </a:pPr>
              <a:r>
                <a:rPr lang="zh-CN" altLang="en-US" sz="1465" b="1" dirty="0" smtClean="0">
                  <a:latin typeface="方正小标宋简体" pitchFamily="65" charset="-122"/>
                  <a:ea typeface="方正小标宋简体" pitchFamily="65" charset="-122"/>
                </a:rPr>
                <a:t>报送“七进”活动典型，示范引领</a:t>
              </a:r>
            </a:p>
          </p:txBody>
        </p:sp>
        <p:grpSp>
          <p:nvGrpSpPr>
            <p:cNvPr id="204" name="组合 203"/>
            <p:cNvGrpSpPr/>
            <p:nvPr/>
          </p:nvGrpSpPr>
          <p:grpSpPr>
            <a:xfrm>
              <a:off x="947384" y="1484176"/>
              <a:ext cx="1008112" cy="820803"/>
              <a:chOff x="947384" y="1484176"/>
              <a:chExt cx="1008112" cy="820803"/>
            </a:xfrm>
          </p:grpSpPr>
          <p:cxnSp>
            <p:nvCxnSpPr>
              <p:cNvPr id="205" name="直接连接符 204"/>
              <p:cNvCxnSpPr/>
              <p:nvPr/>
            </p:nvCxnSpPr>
            <p:spPr>
              <a:xfrm flipV="1">
                <a:off x="1481601" y="2146838"/>
                <a:ext cx="0" cy="158141"/>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206" name="TextBox 163"/>
              <p:cNvSpPr txBox="1"/>
              <p:nvPr/>
            </p:nvSpPr>
            <p:spPr>
              <a:xfrm>
                <a:off x="947384" y="1484176"/>
                <a:ext cx="1008112" cy="260295"/>
              </a:xfrm>
              <a:prstGeom prst="rect">
                <a:avLst/>
              </a:prstGeom>
              <a:noFill/>
            </p:spPr>
            <p:txBody>
              <a:bodyPr wrap="square" lIns="162544" tIns="0" rIns="162544" bIns="0" rtlCol="0" anchor="t">
                <a:spAutoFit/>
              </a:bodyPr>
              <a:lstStyle/>
              <a:p>
                <a:pPr algn="ctr">
                  <a:lnSpc>
                    <a:spcPct val="150000"/>
                  </a:lnSpc>
                </a:pPr>
                <a:r>
                  <a:rPr lang="zh-CN" altLang="en-US" sz="2135" b="1" dirty="0" smtClean="0">
                    <a:latin typeface="微软雅黑" panose="020B0503020204020204" pitchFamily="34" charset="-122"/>
                    <a:ea typeface="创艺简行楷" pitchFamily="2" charset="-122"/>
                    <a:cs typeface="华文黑体" pitchFamily="2" charset="-122"/>
                  </a:rPr>
                  <a:t>树典型</a:t>
                </a:r>
                <a:endParaRPr lang="zh-CN" altLang="en-US" sz="2135" b="1" dirty="0">
                  <a:latin typeface="微软雅黑" panose="020B0503020204020204" pitchFamily="34" charset="-122"/>
                  <a:ea typeface="创艺简行楷" pitchFamily="2" charset="-122"/>
                  <a:cs typeface="华文黑体" pitchFamily="2" charset="-122"/>
                </a:endParaRPr>
              </a:p>
            </p:txBody>
          </p:sp>
        </p:grpSp>
      </p:grpSp>
      <p:grpSp>
        <p:nvGrpSpPr>
          <p:cNvPr id="207" name="组合 206"/>
          <p:cNvGrpSpPr/>
          <p:nvPr/>
        </p:nvGrpSpPr>
        <p:grpSpPr>
          <a:xfrm>
            <a:off x="1932132" y="4495236"/>
            <a:ext cx="2579691" cy="1161859"/>
            <a:chOff x="793884" y="1340834"/>
            <a:chExt cx="1388720" cy="803350"/>
          </a:xfrm>
        </p:grpSpPr>
        <p:sp>
          <p:nvSpPr>
            <p:cNvPr id="208" name="TextBox 165"/>
            <p:cNvSpPr txBox="1"/>
            <p:nvPr/>
          </p:nvSpPr>
          <p:spPr>
            <a:xfrm>
              <a:off x="793884" y="1842455"/>
              <a:ext cx="1388720" cy="301729"/>
            </a:xfrm>
            <a:prstGeom prst="rect">
              <a:avLst/>
            </a:prstGeom>
            <a:noFill/>
          </p:spPr>
          <p:txBody>
            <a:bodyPr wrap="square" lIns="162544" tIns="81270" rIns="162544" bIns="81270" rtlCol="0">
              <a:spAutoFit/>
            </a:bodyPr>
            <a:lstStyle/>
            <a:p>
              <a:pPr algn="ctr">
                <a:lnSpc>
                  <a:spcPct val="130000"/>
                </a:lnSpc>
              </a:pPr>
              <a:r>
                <a:rPr lang="zh-CN" altLang="en-US" sz="1465" b="1" dirty="0" smtClean="0">
                  <a:latin typeface="方正小标宋简体" pitchFamily="65" charset="-122"/>
                  <a:ea typeface="方正小标宋简体" pitchFamily="65" charset="-122"/>
                </a:rPr>
                <a:t>制定“七进”典型评选标准</a:t>
              </a:r>
            </a:p>
          </p:txBody>
        </p:sp>
        <p:grpSp>
          <p:nvGrpSpPr>
            <p:cNvPr id="209" name="组合 208"/>
            <p:cNvGrpSpPr/>
            <p:nvPr/>
          </p:nvGrpSpPr>
          <p:grpSpPr>
            <a:xfrm>
              <a:off x="947384" y="1340834"/>
              <a:ext cx="1008112" cy="501128"/>
              <a:chOff x="947384" y="1340834"/>
              <a:chExt cx="1008112" cy="501128"/>
            </a:xfrm>
          </p:grpSpPr>
          <p:cxnSp>
            <p:nvCxnSpPr>
              <p:cNvPr id="210" name="直接连接符 209"/>
              <p:cNvCxnSpPr/>
              <p:nvPr/>
            </p:nvCxnSpPr>
            <p:spPr>
              <a:xfrm>
                <a:off x="1481601" y="1340834"/>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211" name="TextBox 168"/>
              <p:cNvSpPr txBox="1"/>
              <p:nvPr/>
            </p:nvSpPr>
            <p:spPr>
              <a:xfrm>
                <a:off x="947384" y="1541327"/>
                <a:ext cx="1008112" cy="300635"/>
              </a:xfrm>
              <a:prstGeom prst="rect">
                <a:avLst/>
              </a:prstGeom>
              <a:noFill/>
            </p:spPr>
            <p:txBody>
              <a:bodyPr wrap="square" lIns="162544" tIns="0" rIns="162544" bIns="0" rtlCol="0" anchor="t">
                <a:spAutoFit/>
              </a:bodyPr>
              <a:lstStyle/>
              <a:p>
                <a:pPr algn="ctr">
                  <a:lnSpc>
                    <a:spcPct val="150000"/>
                  </a:lnSpc>
                </a:pPr>
                <a:r>
                  <a:rPr lang="zh-CN" altLang="en-US" sz="2135" b="1" dirty="0" smtClean="0">
                    <a:latin typeface="微软雅黑" panose="020B0503020204020204" pitchFamily="34" charset="-122"/>
                    <a:ea typeface="创艺简行楷" pitchFamily="2" charset="-122"/>
                    <a:cs typeface="华文黑体" pitchFamily="2" charset="-122"/>
                  </a:rPr>
                  <a:t>定标准</a:t>
                </a:r>
                <a:endParaRPr lang="zh-CN" altLang="en-US" sz="2135" b="1" dirty="0">
                  <a:latin typeface="微软雅黑" panose="020B0503020204020204" pitchFamily="34" charset="-122"/>
                  <a:ea typeface="创艺简行楷" pitchFamily="2" charset="-122"/>
                  <a:cs typeface="华文黑体" pitchFamily="2" charset="-122"/>
                </a:endParaRPr>
              </a:p>
            </p:txBody>
          </p:sp>
        </p:grpSp>
      </p:grpSp>
      <p:grpSp>
        <p:nvGrpSpPr>
          <p:cNvPr id="212" name="组合 211"/>
          <p:cNvGrpSpPr/>
          <p:nvPr/>
        </p:nvGrpSpPr>
        <p:grpSpPr>
          <a:xfrm>
            <a:off x="4586066" y="4495235"/>
            <a:ext cx="2471349" cy="1493481"/>
            <a:chOff x="791804" y="1340833"/>
            <a:chExt cx="1330396" cy="1032645"/>
          </a:xfrm>
        </p:grpSpPr>
        <p:sp>
          <p:nvSpPr>
            <p:cNvPr id="213" name="TextBox 170"/>
            <p:cNvSpPr txBox="1"/>
            <p:nvPr/>
          </p:nvSpPr>
          <p:spPr>
            <a:xfrm>
              <a:off x="791804" y="1854685"/>
              <a:ext cx="1330396" cy="518793"/>
            </a:xfrm>
            <a:prstGeom prst="rect">
              <a:avLst/>
            </a:prstGeom>
            <a:noFill/>
          </p:spPr>
          <p:txBody>
            <a:bodyPr wrap="square" lIns="162544" tIns="81270" rIns="162544" bIns="81270" rtlCol="0">
              <a:spAutoFit/>
            </a:bodyPr>
            <a:lstStyle/>
            <a:p>
              <a:pPr algn="ctr">
                <a:lnSpc>
                  <a:spcPct val="130000"/>
                </a:lnSpc>
              </a:pPr>
              <a:r>
                <a:rPr lang="zh-CN" altLang="en-US" sz="1465" b="1" dirty="0" smtClean="0">
                  <a:latin typeface="方正小标宋简体" pitchFamily="65" charset="-122"/>
                  <a:ea typeface="方正小标宋简体" pitchFamily="65" charset="-122"/>
                </a:rPr>
                <a:t>赴温州、泉州、上海等地学习考察</a:t>
              </a:r>
            </a:p>
          </p:txBody>
        </p:sp>
        <p:grpSp>
          <p:nvGrpSpPr>
            <p:cNvPr id="214" name="组合 213"/>
            <p:cNvGrpSpPr/>
            <p:nvPr/>
          </p:nvGrpSpPr>
          <p:grpSpPr>
            <a:xfrm>
              <a:off x="947384" y="1340833"/>
              <a:ext cx="1008112" cy="501127"/>
              <a:chOff x="947384" y="1340833"/>
              <a:chExt cx="1008112" cy="501127"/>
            </a:xfrm>
          </p:grpSpPr>
          <p:cxnSp>
            <p:nvCxnSpPr>
              <p:cNvPr id="215" name="直接连接符 214"/>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216" name="TextBox 173"/>
              <p:cNvSpPr txBox="1"/>
              <p:nvPr/>
            </p:nvSpPr>
            <p:spPr>
              <a:xfrm>
                <a:off x="947384" y="1541325"/>
                <a:ext cx="1008112" cy="300635"/>
              </a:xfrm>
              <a:prstGeom prst="rect">
                <a:avLst/>
              </a:prstGeom>
              <a:noFill/>
            </p:spPr>
            <p:txBody>
              <a:bodyPr wrap="square" lIns="162544" tIns="0" rIns="162544" bIns="0" rtlCol="0" anchor="t">
                <a:spAutoFit/>
              </a:bodyPr>
              <a:lstStyle/>
              <a:p>
                <a:pPr algn="ctr">
                  <a:lnSpc>
                    <a:spcPct val="150000"/>
                  </a:lnSpc>
                </a:pPr>
                <a:r>
                  <a:rPr lang="zh-CN" altLang="en-US" sz="2135" b="1" dirty="0" smtClean="0">
                    <a:latin typeface="微软雅黑" panose="020B0503020204020204" pitchFamily="34" charset="-122"/>
                    <a:ea typeface="创艺简行楷" pitchFamily="2" charset="-122"/>
                    <a:cs typeface="华文黑体" pitchFamily="2" charset="-122"/>
                  </a:rPr>
                  <a:t>走出去</a:t>
                </a:r>
                <a:endParaRPr lang="zh-CN" altLang="en-US" sz="2135" b="1" dirty="0">
                  <a:latin typeface="微软雅黑" panose="020B0503020204020204" pitchFamily="34" charset="-122"/>
                  <a:ea typeface="创艺简行楷" pitchFamily="2" charset="-122"/>
                  <a:cs typeface="华文黑体" pitchFamily="2" charset="-122"/>
                </a:endParaRPr>
              </a:p>
            </p:txBody>
          </p:sp>
        </p:grpSp>
      </p:grpSp>
      <p:grpSp>
        <p:nvGrpSpPr>
          <p:cNvPr id="217" name="组合 216"/>
          <p:cNvGrpSpPr/>
          <p:nvPr/>
        </p:nvGrpSpPr>
        <p:grpSpPr>
          <a:xfrm>
            <a:off x="7100196" y="4569412"/>
            <a:ext cx="2741723" cy="1419305"/>
            <a:chOff x="719029" y="1340833"/>
            <a:chExt cx="1475946" cy="981356"/>
          </a:xfrm>
        </p:grpSpPr>
        <p:sp>
          <p:nvSpPr>
            <p:cNvPr id="218" name="TextBox 175"/>
            <p:cNvSpPr txBox="1"/>
            <p:nvPr/>
          </p:nvSpPr>
          <p:spPr>
            <a:xfrm>
              <a:off x="719029" y="1803397"/>
              <a:ext cx="1475946" cy="518792"/>
            </a:xfrm>
            <a:prstGeom prst="rect">
              <a:avLst/>
            </a:prstGeom>
            <a:noFill/>
          </p:spPr>
          <p:txBody>
            <a:bodyPr wrap="square" lIns="162544" tIns="81270" rIns="162544" bIns="81270" rtlCol="0">
              <a:spAutoFit/>
            </a:bodyPr>
            <a:lstStyle/>
            <a:p>
              <a:pPr algn="ctr">
                <a:lnSpc>
                  <a:spcPct val="130000"/>
                </a:lnSpc>
              </a:pPr>
              <a:r>
                <a:rPr lang="zh-CN" altLang="en-US" sz="1465" b="1" dirty="0" smtClean="0">
                  <a:latin typeface="方正小标宋简体" pitchFamily="65" charset="-122"/>
                  <a:ea typeface="方正小标宋简体" pitchFamily="65" charset="-122"/>
                </a:rPr>
                <a:t>开展形式多样的宣传活动，建设安全文化基础设施</a:t>
              </a:r>
            </a:p>
          </p:txBody>
        </p:sp>
        <p:grpSp>
          <p:nvGrpSpPr>
            <p:cNvPr id="219" name="组合 218"/>
            <p:cNvGrpSpPr/>
            <p:nvPr/>
          </p:nvGrpSpPr>
          <p:grpSpPr>
            <a:xfrm>
              <a:off x="947384" y="1340833"/>
              <a:ext cx="1008112" cy="501127"/>
              <a:chOff x="947384" y="1340833"/>
              <a:chExt cx="1008112" cy="501127"/>
            </a:xfrm>
          </p:grpSpPr>
          <p:cxnSp>
            <p:nvCxnSpPr>
              <p:cNvPr id="220" name="直接连接符 219"/>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221" name="TextBox 178"/>
              <p:cNvSpPr txBox="1"/>
              <p:nvPr/>
            </p:nvSpPr>
            <p:spPr>
              <a:xfrm>
                <a:off x="947384" y="1541325"/>
                <a:ext cx="1008112" cy="300635"/>
              </a:xfrm>
              <a:prstGeom prst="rect">
                <a:avLst/>
              </a:prstGeom>
              <a:noFill/>
            </p:spPr>
            <p:txBody>
              <a:bodyPr wrap="square" lIns="162544" tIns="0" rIns="162544" bIns="0" rtlCol="0" anchor="t">
                <a:spAutoFit/>
              </a:bodyPr>
              <a:lstStyle/>
              <a:p>
                <a:pPr algn="ctr">
                  <a:lnSpc>
                    <a:spcPct val="150000"/>
                  </a:lnSpc>
                </a:pPr>
                <a:r>
                  <a:rPr lang="zh-CN" altLang="en-US" sz="2135" b="1" dirty="0" smtClean="0">
                    <a:latin typeface="微软雅黑" panose="020B0503020204020204" pitchFamily="34" charset="-122"/>
                    <a:ea typeface="创艺简行楷" pitchFamily="2" charset="-122"/>
                    <a:cs typeface="华文黑体" pitchFamily="2" charset="-122"/>
                  </a:rPr>
                  <a:t>展风采</a:t>
                </a:r>
                <a:endParaRPr lang="zh-CN" altLang="en-US" sz="2135" b="1" dirty="0">
                  <a:latin typeface="微软雅黑" panose="020B0503020204020204" pitchFamily="34" charset="-122"/>
                  <a:ea typeface="创艺简行楷" pitchFamily="2" charset="-122"/>
                  <a:cs typeface="华文黑体" pitchFamily="2" charset="-122"/>
                </a:endParaRPr>
              </a:p>
            </p:txBody>
          </p:sp>
        </p:grpSp>
      </p:grpSp>
      <p:sp>
        <p:nvSpPr>
          <p:cNvPr id="5" name="矩形 4"/>
          <p:cNvSpPr/>
          <p:nvPr/>
        </p:nvSpPr>
        <p:spPr>
          <a:xfrm>
            <a:off x="-24130" y="6612890"/>
            <a:ext cx="12277725" cy="245110"/>
          </a:xfrm>
          <a:prstGeom prst="rect">
            <a:avLst/>
          </a:prstGeom>
          <a:gradFill>
            <a:gsLst>
              <a:gs pos="0">
                <a:srgbClr val="FFFF00"/>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9" name="直接连接符 88"/>
          <p:cNvCxnSpPr/>
          <p:nvPr/>
        </p:nvCxnSpPr>
        <p:spPr>
          <a:xfrm>
            <a:off x="0" y="692696"/>
            <a:ext cx="12177803" cy="0"/>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wipe(left)">
                                      <p:cBhvr>
                                        <p:cTn id="7" dur="500"/>
                                        <p:tgtEl>
                                          <p:spTgt spid="1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7"/>
                                        </p:tgtEl>
                                        <p:attrNameLst>
                                          <p:attrName>style.visibility</p:attrName>
                                        </p:attrNameLst>
                                      </p:cBhvr>
                                      <p:to>
                                        <p:strVal val="visible"/>
                                      </p:to>
                                    </p:set>
                                    <p:animEffect transition="in" filter="wipe(left)">
                                      <p:cBhvr>
                                        <p:cTn id="11" dur="1000"/>
                                        <p:tgtEl>
                                          <p:spTgt spid="137"/>
                                        </p:tgtEl>
                                      </p:cBhvr>
                                    </p:animEffect>
                                  </p:childTnLst>
                                </p:cTn>
                              </p:par>
                            </p:childTnLst>
                          </p:cTn>
                        </p:par>
                        <p:par>
                          <p:cTn id="12" fill="hold">
                            <p:stCondLst>
                              <p:cond delay="1500"/>
                            </p:stCondLst>
                            <p:childTnLst>
                              <p:par>
                                <p:cTn id="13" presetID="2" presetClass="entr" presetSubtype="2" accel="58000" fill="hold" nodeType="afterEffect">
                                  <p:stCondLst>
                                    <p:cond delay="0"/>
                                  </p:stCondLst>
                                  <p:childTnLst>
                                    <p:set>
                                      <p:cBhvr>
                                        <p:cTn id="14" dur="1" fill="hold">
                                          <p:stCondLst>
                                            <p:cond delay="0"/>
                                          </p:stCondLst>
                                        </p:cTn>
                                        <p:tgtEl>
                                          <p:spTgt spid="138"/>
                                        </p:tgtEl>
                                        <p:attrNameLst>
                                          <p:attrName>style.visibility</p:attrName>
                                        </p:attrNameLst>
                                      </p:cBhvr>
                                      <p:to>
                                        <p:strVal val="visible"/>
                                      </p:to>
                                    </p:set>
                                    <p:anim calcmode="lin" valueType="num">
                                      <p:cBhvr additive="base">
                                        <p:cTn id="15" dur="1500" fill="hold"/>
                                        <p:tgtEl>
                                          <p:spTgt spid="138"/>
                                        </p:tgtEl>
                                        <p:attrNameLst>
                                          <p:attrName>ppt_x</p:attrName>
                                        </p:attrNameLst>
                                      </p:cBhvr>
                                      <p:tavLst>
                                        <p:tav tm="0">
                                          <p:val>
                                            <p:strVal val="1+#ppt_w/2"/>
                                          </p:val>
                                        </p:tav>
                                        <p:tav tm="100000">
                                          <p:val>
                                            <p:strVal val="#ppt_x"/>
                                          </p:val>
                                        </p:tav>
                                      </p:tavLst>
                                    </p:anim>
                                    <p:anim calcmode="lin" valueType="num">
                                      <p:cBhvr additive="base">
                                        <p:cTn id="16" dur="1500" fill="hold"/>
                                        <p:tgtEl>
                                          <p:spTgt spid="138"/>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20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1500" fill="hold"/>
                                        <p:tgtEl>
                                          <p:spTgt spid="145"/>
                                        </p:tgtEl>
                                        <p:attrNameLst>
                                          <p:attrName>ppt_x</p:attrName>
                                        </p:attrNameLst>
                                      </p:cBhvr>
                                      <p:tavLst>
                                        <p:tav tm="0">
                                          <p:val>
                                            <p:strVal val="1+#ppt_w/2"/>
                                          </p:val>
                                        </p:tav>
                                        <p:tav tm="100000">
                                          <p:val>
                                            <p:strVal val="#ppt_x"/>
                                          </p:val>
                                        </p:tav>
                                      </p:tavLst>
                                    </p:anim>
                                    <p:anim calcmode="lin" valueType="num">
                                      <p:cBhvr additive="base">
                                        <p:cTn id="20" dur="1500" fill="hold"/>
                                        <p:tgtEl>
                                          <p:spTgt spid="145"/>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400"/>
                                  </p:stCondLst>
                                  <p:childTnLst>
                                    <p:set>
                                      <p:cBhvr>
                                        <p:cTn id="22" dur="1" fill="hold">
                                          <p:stCondLst>
                                            <p:cond delay="0"/>
                                          </p:stCondLst>
                                        </p:cTn>
                                        <p:tgtEl>
                                          <p:spTgt spid="152"/>
                                        </p:tgtEl>
                                        <p:attrNameLst>
                                          <p:attrName>style.visibility</p:attrName>
                                        </p:attrNameLst>
                                      </p:cBhvr>
                                      <p:to>
                                        <p:strVal val="visible"/>
                                      </p:to>
                                    </p:set>
                                    <p:anim calcmode="lin" valueType="num">
                                      <p:cBhvr additive="base">
                                        <p:cTn id="23" dur="1500" fill="hold"/>
                                        <p:tgtEl>
                                          <p:spTgt spid="152"/>
                                        </p:tgtEl>
                                        <p:attrNameLst>
                                          <p:attrName>ppt_x</p:attrName>
                                        </p:attrNameLst>
                                      </p:cBhvr>
                                      <p:tavLst>
                                        <p:tav tm="0">
                                          <p:val>
                                            <p:strVal val="1+#ppt_w/2"/>
                                          </p:val>
                                        </p:tav>
                                        <p:tav tm="100000">
                                          <p:val>
                                            <p:strVal val="#ppt_x"/>
                                          </p:val>
                                        </p:tav>
                                      </p:tavLst>
                                    </p:anim>
                                    <p:anim calcmode="lin" valueType="num">
                                      <p:cBhvr additive="base">
                                        <p:cTn id="24" dur="1500" fill="hold"/>
                                        <p:tgtEl>
                                          <p:spTgt spid="152"/>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600"/>
                                  </p:stCondLst>
                                  <p:childTnLst>
                                    <p:set>
                                      <p:cBhvr>
                                        <p:cTn id="26" dur="1" fill="hold">
                                          <p:stCondLst>
                                            <p:cond delay="0"/>
                                          </p:stCondLst>
                                        </p:cTn>
                                        <p:tgtEl>
                                          <p:spTgt spid="159"/>
                                        </p:tgtEl>
                                        <p:attrNameLst>
                                          <p:attrName>style.visibility</p:attrName>
                                        </p:attrNameLst>
                                      </p:cBhvr>
                                      <p:to>
                                        <p:strVal val="visible"/>
                                      </p:to>
                                    </p:set>
                                    <p:anim calcmode="lin" valueType="num">
                                      <p:cBhvr additive="base">
                                        <p:cTn id="27" dur="1500" fill="hold"/>
                                        <p:tgtEl>
                                          <p:spTgt spid="159"/>
                                        </p:tgtEl>
                                        <p:attrNameLst>
                                          <p:attrName>ppt_x</p:attrName>
                                        </p:attrNameLst>
                                      </p:cBhvr>
                                      <p:tavLst>
                                        <p:tav tm="0">
                                          <p:val>
                                            <p:strVal val="1+#ppt_w/2"/>
                                          </p:val>
                                        </p:tav>
                                        <p:tav tm="100000">
                                          <p:val>
                                            <p:strVal val="#ppt_x"/>
                                          </p:val>
                                        </p:tav>
                                      </p:tavLst>
                                    </p:anim>
                                    <p:anim calcmode="lin" valueType="num">
                                      <p:cBhvr additive="base">
                                        <p:cTn id="28" dur="1500" fill="hold"/>
                                        <p:tgtEl>
                                          <p:spTgt spid="159"/>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80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1500" fill="hold"/>
                                        <p:tgtEl>
                                          <p:spTgt spid="166"/>
                                        </p:tgtEl>
                                        <p:attrNameLst>
                                          <p:attrName>ppt_x</p:attrName>
                                        </p:attrNameLst>
                                      </p:cBhvr>
                                      <p:tavLst>
                                        <p:tav tm="0">
                                          <p:val>
                                            <p:strVal val="1+#ppt_w/2"/>
                                          </p:val>
                                        </p:tav>
                                        <p:tav tm="100000">
                                          <p:val>
                                            <p:strVal val="#ppt_x"/>
                                          </p:val>
                                        </p:tav>
                                      </p:tavLst>
                                    </p:anim>
                                    <p:anim calcmode="lin" valueType="num">
                                      <p:cBhvr additive="base">
                                        <p:cTn id="32" dur="1500" fill="hold"/>
                                        <p:tgtEl>
                                          <p:spTgt spid="166"/>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000"/>
                                  </p:stCondLst>
                                  <p:childTnLst>
                                    <p:set>
                                      <p:cBhvr>
                                        <p:cTn id="34" dur="1" fill="hold">
                                          <p:stCondLst>
                                            <p:cond delay="0"/>
                                          </p:stCondLst>
                                        </p:cTn>
                                        <p:tgtEl>
                                          <p:spTgt spid="173"/>
                                        </p:tgtEl>
                                        <p:attrNameLst>
                                          <p:attrName>style.visibility</p:attrName>
                                        </p:attrNameLst>
                                      </p:cBhvr>
                                      <p:to>
                                        <p:strVal val="visible"/>
                                      </p:to>
                                    </p:set>
                                    <p:anim calcmode="lin" valueType="num">
                                      <p:cBhvr additive="base">
                                        <p:cTn id="35" dur="1500" fill="hold"/>
                                        <p:tgtEl>
                                          <p:spTgt spid="173"/>
                                        </p:tgtEl>
                                        <p:attrNameLst>
                                          <p:attrName>ppt_x</p:attrName>
                                        </p:attrNameLst>
                                      </p:cBhvr>
                                      <p:tavLst>
                                        <p:tav tm="0">
                                          <p:val>
                                            <p:strVal val="1+#ppt_w/2"/>
                                          </p:val>
                                        </p:tav>
                                        <p:tav tm="100000">
                                          <p:val>
                                            <p:strVal val="#ppt_x"/>
                                          </p:val>
                                        </p:tav>
                                      </p:tavLst>
                                    </p:anim>
                                    <p:anim calcmode="lin" valueType="num">
                                      <p:cBhvr additive="base">
                                        <p:cTn id="36" dur="1500" fill="hold"/>
                                        <p:tgtEl>
                                          <p:spTgt spid="173"/>
                                        </p:tgtEl>
                                        <p:attrNameLst>
                                          <p:attrName>ppt_y</p:attrName>
                                        </p:attrNameLst>
                                      </p:cBhvr>
                                      <p:tavLst>
                                        <p:tav tm="0">
                                          <p:val>
                                            <p:strVal val="#ppt_y"/>
                                          </p:val>
                                        </p:tav>
                                        <p:tav tm="100000">
                                          <p:val>
                                            <p:strVal val="#ppt_y"/>
                                          </p:val>
                                        </p:tav>
                                      </p:tavLst>
                                    </p:anim>
                                  </p:childTnLst>
                                </p:cTn>
                              </p:par>
                              <p:par>
                                <p:cTn id="37" presetID="2" presetClass="entr" presetSubtype="2" accel="58000" fill="hold" nodeType="withEffect">
                                  <p:stCondLst>
                                    <p:cond delay="1200"/>
                                  </p:stCondLst>
                                  <p:childTnLst>
                                    <p:set>
                                      <p:cBhvr>
                                        <p:cTn id="38" dur="1" fill="hold">
                                          <p:stCondLst>
                                            <p:cond delay="0"/>
                                          </p:stCondLst>
                                        </p:cTn>
                                        <p:tgtEl>
                                          <p:spTgt spid="180"/>
                                        </p:tgtEl>
                                        <p:attrNameLst>
                                          <p:attrName>style.visibility</p:attrName>
                                        </p:attrNameLst>
                                      </p:cBhvr>
                                      <p:to>
                                        <p:strVal val="visible"/>
                                      </p:to>
                                    </p:set>
                                    <p:anim calcmode="lin" valueType="num">
                                      <p:cBhvr additive="base">
                                        <p:cTn id="39" dur="1500" fill="hold"/>
                                        <p:tgtEl>
                                          <p:spTgt spid="180"/>
                                        </p:tgtEl>
                                        <p:attrNameLst>
                                          <p:attrName>ppt_x</p:attrName>
                                        </p:attrNameLst>
                                      </p:cBhvr>
                                      <p:tavLst>
                                        <p:tav tm="0">
                                          <p:val>
                                            <p:strVal val="1+#ppt_w/2"/>
                                          </p:val>
                                        </p:tav>
                                        <p:tav tm="100000">
                                          <p:val>
                                            <p:strVal val="#ppt_x"/>
                                          </p:val>
                                        </p:tav>
                                      </p:tavLst>
                                    </p:anim>
                                    <p:anim calcmode="lin" valueType="num">
                                      <p:cBhvr additive="base">
                                        <p:cTn id="40" dur="1500" fill="hold"/>
                                        <p:tgtEl>
                                          <p:spTgt spid="180"/>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47" presetClass="entr" presetSubtype="0" fill="hold" nodeType="afterEffect">
                                  <p:stCondLst>
                                    <p:cond delay="0"/>
                                  </p:stCondLst>
                                  <p:childTnLst>
                                    <p:set>
                                      <p:cBhvr>
                                        <p:cTn id="43" dur="1" fill="hold">
                                          <p:stCondLst>
                                            <p:cond delay="0"/>
                                          </p:stCondLst>
                                        </p:cTn>
                                        <p:tgtEl>
                                          <p:spTgt spid="202"/>
                                        </p:tgtEl>
                                        <p:attrNameLst>
                                          <p:attrName>style.visibility</p:attrName>
                                        </p:attrNameLst>
                                      </p:cBhvr>
                                      <p:to>
                                        <p:strVal val="visible"/>
                                      </p:to>
                                    </p:set>
                                    <p:animEffect transition="in" filter="fade">
                                      <p:cBhvr>
                                        <p:cTn id="44" dur="500"/>
                                        <p:tgtEl>
                                          <p:spTgt spid="202"/>
                                        </p:tgtEl>
                                      </p:cBhvr>
                                    </p:animEffect>
                                    <p:anim calcmode="lin" valueType="num">
                                      <p:cBhvr>
                                        <p:cTn id="45" dur="500" fill="hold"/>
                                        <p:tgtEl>
                                          <p:spTgt spid="202"/>
                                        </p:tgtEl>
                                        <p:attrNameLst>
                                          <p:attrName>ppt_x</p:attrName>
                                        </p:attrNameLst>
                                      </p:cBhvr>
                                      <p:tavLst>
                                        <p:tav tm="0">
                                          <p:val>
                                            <p:strVal val="#ppt_x"/>
                                          </p:val>
                                        </p:tav>
                                        <p:tav tm="100000">
                                          <p:val>
                                            <p:strVal val="#ppt_x"/>
                                          </p:val>
                                        </p:tav>
                                      </p:tavLst>
                                    </p:anim>
                                    <p:anim calcmode="lin" valueType="num">
                                      <p:cBhvr>
                                        <p:cTn id="46" dur="500" fill="hold"/>
                                        <p:tgtEl>
                                          <p:spTgt spid="202"/>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300"/>
                                  </p:stCondLst>
                                  <p:childTnLst>
                                    <p:set>
                                      <p:cBhvr>
                                        <p:cTn id="48" dur="1" fill="hold">
                                          <p:stCondLst>
                                            <p:cond delay="0"/>
                                          </p:stCondLst>
                                        </p:cTn>
                                        <p:tgtEl>
                                          <p:spTgt spid="197"/>
                                        </p:tgtEl>
                                        <p:attrNameLst>
                                          <p:attrName>style.visibility</p:attrName>
                                        </p:attrNameLst>
                                      </p:cBhvr>
                                      <p:to>
                                        <p:strVal val="visible"/>
                                      </p:to>
                                    </p:set>
                                    <p:animEffect transition="in" filter="fade">
                                      <p:cBhvr>
                                        <p:cTn id="49" dur="500"/>
                                        <p:tgtEl>
                                          <p:spTgt spid="197"/>
                                        </p:tgtEl>
                                      </p:cBhvr>
                                    </p:animEffect>
                                    <p:anim calcmode="lin" valueType="num">
                                      <p:cBhvr>
                                        <p:cTn id="50" dur="500" fill="hold"/>
                                        <p:tgtEl>
                                          <p:spTgt spid="197"/>
                                        </p:tgtEl>
                                        <p:attrNameLst>
                                          <p:attrName>ppt_x</p:attrName>
                                        </p:attrNameLst>
                                      </p:cBhvr>
                                      <p:tavLst>
                                        <p:tav tm="0">
                                          <p:val>
                                            <p:strVal val="#ppt_x"/>
                                          </p:val>
                                        </p:tav>
                                        <p:tav tm="100000">
                                          <p:val>
                                            <p:strVal val="#ppt_x"/>
                                          </p:val>
                                        </p:tav>
                                      </p:tavLst>
                                    </p:anim>
                                    <p:anim calcmode="lin" valueType="num">
                                      <p:cBhvr>
                                        <p:cTn id="51" dur="500" fill="hold"/>
                                        <p:tgtEl>
                                          <p:spTgt spid="197"/>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600"/>
                                  </p:stCondLst>
                                  <p:childTnLst>
                                    <p:set>
                                      <p:cBhvr>
                                        <p:cTn id="53" dur="1" fill="hold">
                                          <p:stCondLst>
                                            <p:cond delay="0"/>
                                          </p:stCondLst>
                                        </p:cTn>
                                        <p:tgtEl>
                                          <p:spTgt spid="192"/>
                                        </p:tgtEl>
                                        <p:attrNameLst>
                                          <p:attrName>style.visibility</p:attrName>
                                        </p:attrNameLst>
                                      </p:cBhvr>
                                      <p:to>
                                        <p:strVal val="visible"/>
                                      </p:to>
                                    </p:set>
                                    <p:animEffect transition="in" filter="fade">
                                      <p:cBhvr>
                                        <p:cTn id="54" dur="500"/>
                                        <p:tgtEl>
                                          <p:spTgt spid="192"/>
                                        </p:tgtEl>
                                      </p:cBhvr>
                                    </p:animEffect>
                                    <p:anim calcmode="lin" valueType="num">
                                      <p:cBhvr>
                                        <p:cTn id="55" dur="500" fill="hold"/>
                                        <p:tgtEl>
                                          <p:spTgt spid="192"/>
                                        </p:tgtEl>
                                        <p:attrNameLst>
                                          <p:attrName>ppt_x</p:attrName>
                                        </p:attrNameLst>
                                      </p:cBhvr>
                                      <p:tavLst>
                                        <p:tav tm="0">
                                          <p:val>
                                            <p:strVal val="#ppt_x"/>
                                          </p:val>
                                        </p:tav>
                                        <p:tav tm="100000">
                                          <p:val>
                                            <p:strVal val="#ppt_x"/>
                                          </p:val>
                                        </p:tav>
                                      </p:tavLst>
                                    </p:anim>
                                    <p:anim calcmode="lin" valueType="num">
                                      <p:cBhvr>
                                        <p:cTn id="56" dur="500" fill="hold"/>
                                        <p:tgtEl>
                                          <p:spTgt spid="192"/>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800"/>
                                  </p:stCondLst>
                                  <p:childTnLst>
                                    <p:set>
                                      <p:cBhvr>
                                        <p:cTn id="58" dur="1" fill="hold">
                                          <p:stCondLst>
                                            <p:cond delay="0"/>
                                          </p:stCondLst>
                                        </p:cTn>
                                        <p:tgtEl>
                                          <p:spTgt spid="187"/>
                                        </p:tgtEl>
                                        <p:attrNameLst>
                                          <p:attrName>style.visibility</p:attrName>
                                        </p:attrNameLst>
                                      </p:cBhvr>
                                      <p:to>
                                        <p:strVal val="visible"/>
                                      </p:to>
                                    </p:set>
                                    <p:animEffect transition="in" filter="fade">
                                      <p:cBhvr>
                                        <p:cTn id="59" dur="500"/>
                                        <p:tgtEl>
                                          <p:spTgt spid="187"/>
                                        </p:tgtEl>
                                      </p:cBhvr>
                                    </p:animEffect>
                                    <p:anim calcmode="lin" valueType="num">
                                      <p:cBhvr>
                                        <p:cTn id="60" dur="500" fill="hold"/>
                                        <p:tgtEl>
                                          <p:spTgt spid="187"/>
                                        </p:tgtEl>
                                        <p:attrNameLst>
                                          <p:attrName>ppt_x</p:attrName>
                                        </p:attrNameLst>
                                      </p:cBhvr>
                                      <p:tavLst>
                                        <p:tav tm="0">
                                          <p:val>
                                            <p:strVal val="#ppt_x"/>
                                          </p:val>
                                        </p:tav>
                                        <p:tav tm="100000">
                                          <p:val>
                                            <p:strVal val="#ppt_x"/>
                                          </p:val>
                                        </p:tav>
                                      </p:tavLst>
                                    </p:anim>
                                    <p:anim calcmode="lin" valueType="num">
                                      <p:cBhvr>
                                        <p:cTn id="61" dur="500" fill="hold"/>
                                        <p:tgtEl>
                                          <p:spTgt spid="187"/>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07"/>
                                        </p:tgtEl>
                                        <p:attrNameLst>
                                          <p:attrName>style.visibility</p:attrName>
                                        </p:attrNameLst>
                                      </p:cBhvr>
                                      <p:to>
                                        <p:strVal val="visible"/>
                                      </p:to>
                                    </p:set>
                                    <p:animEffect transition="in" filter="fade">
                                      <p:cBhvr>
                                        <p:cTn id="64" dur="500"/>
                                        <p:tgtEl>
                                          <p:spTgt spid="207"/>
                                        </p:tgtEl>
                                      </p:cBhvr>
                                    </p:animEffect>
                                    <p:anim calcmode="lin" valueType="num">
                                      <p:cBhvr>
                                        <p:cTn id="65" dur="500" fill="hold"/>
                                        <p:tgtEl>
                                          <p:spTgt spid="207"/>
                                        </p:tgtEl>
                                        <p:attrNameLst>
                                          <p:attrName>ppt_x</p:attrName>
                                        </p:attrNameLst>
                                      </p:cBhvr>
                                      <p:tavLst>
                                        <p:tav tm="0">
                                          <p:val>
                                            <p:strVal val="#ppt_x"/>
                                          </p:val>
                                        </p:tav>
                                        <p:tav tm="100000">
                                          <p:val>
                                            <p:strVal val="#ppt_x"/>
                                          </p:val>
                                        </p:tav>
                                      </p:tavLst>
                                    </p:anim>
                                    <p:anim calcmode="lin" valueType="num">
                                      <p:cBhvr>
                                        <p:cTn id="66" dur="500" fill="hold"/>
                                        <p:tgtEl>
                                          <p:spTgt spid="20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300"/>
                                  </p:stCondLst>
                                  <p:childTnLst>
                                    <p:set>
                                      <p:cBhvr>
                                        <p:cTn id="68" dur="1" fill="hold">
                                          <p:stCondLst>
                                            <p:cond delay="0"/>
                                          </p:stCondLst>
                                        </p:cTn>
                                        <p:tgtEl>
                                          <p:spTgt spid="212"/>
                                        </p:tgtEl>
                                        <p:attrNameLst>
                                          <p:attrName>style.visibility</p:attrName>
                                        </p:attrNameLst>
                                      </p:cBhvr>
                                      <p:to>
                                        <p:strVal val="visible"/>
                                      </p:to>
                                    </p:set>
                                    <p:animEffect transition="in" filter="fade">
                                      <p:cBhvr>
                                        <p:cTn id="69" dur="500"/>
                                        <p:tgtEl>
                                          <p:spTgt spid="212"/>
                                        </p:tgtEl>
                                      </p:cBhvr>
                                    </p:animEffect>
                                    <p:anim calcmode="lin" valueType="num">
                                      <p:cBhvr>
                                        <p:cTn id="70" dur="500" fill="hold"/>
                                        <p:tgtEl>
                                          <p:spTgt spid="212"/>
                                        </p:tgtEl>
                                        <p:attrNameLst>
                                          <p:attrName>ppt_x</p:attrName>
                                        </p:attrNameLst>
                                      </p:cBhvr>
                                      <p:tavLst>
                                        <p:tav tm="0">
                                          <p:val>
                                            <p:strVal val="#ppt_x"/>
                                          </p:val>
                                        </p:tav>
                                        <p:tav tm="100000">
                                          <p:val>
                                            <p:strVal val="#ppt_x"/>
                                          </p:val>
                                        </p:tav>
                                      </p:tavLst>
                                    </p:anim>
                                    <p:anim calcmode="lin" valueType="num">
                                      <p:cBhvr>
                                        <p:cTn id="71" dur="500" fill="hold"/>
                                        <p:tgtEl>
                                          <p:spTgt spid="212"/>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600"/>
                                  </p:stCondLst>
                                  <p:childTnLst>
                                    <p:set>
                                      <p:cBhvr>
                                        <p:cTn id="73" dur="1" fill="hold">
                                          <p:stCondLst>
                                            <p:cond delay="0"/>
                                          </p:stCondLst>
                                        </p:cTn>
                                        <p:tgtEl>
                                          <p:spTgt spid="217"/>
                                        </p:tgtEl>
                                        <p:attrNameLst>
                                          <p:attrName>style.visibility</p:attrName>
                                        </p:attrNameLst>
                                      </p:cBhvr>
                                      <p:to>
                                        <p:strVal val="visible"/>
                                      </p:to>
                                    </p:set>
                                    <p:animEffect transition="in" filter="fade">
                                      <p:cBhvr>
                                        <p:cTn id="74" dur="500"/>
                                        <p:tgtEl>
                                          <p:spTgt spid="217"/>
                                        </p:tgtEl>
                                      </p:cBhvr>
                                    </p:animEffect>
                                    <p:anim calcmode="lin" valueType="num">
                                      <p:cBhvr>
                                        <p:cTn id="75" dur="500" fill="hold"/>
                                        <p:tgtEl>
                                          <p:spTgt spid="217"/>
                                        </p:tgtEl>
                                        <p:attrNameLst>
                                          <p:attrName>ppt_x</p:attrName>
                                        </p:attrNameLst>
                                      </p:cBhvr>
                                      <p:tavLst>
                                        <p:tav tm="0">
                                          <p:val>
                                            <p:strVal val="#ppt_x"/>
                                          </p:val>
                                        </p:tav>
                                        <p:tav tm="100000">
                                          <p:val>
                                            <p:strVal val="#ppt_x"/>
                                          </p:val>
                                        </p:tav>
                                      </p:tavLst>
                                    </p:anim>
                                    <p:anim calcmode="lin" valueType="num">
                                      <p:cBhvr>
                                        <p:cTn id="76" dur="500" fill="hold"/>
                                        <p:tgtEl>
                                          <p:spTgt spid="217"/>
                                        </p:tgtEl>
                                        <p:attrNameLst>
                                          <p:attrName>ppt_y</p:attrName>
                                        </p:attrNameLst>
                                      </p:cBhvr>
                                      <p:tavLst>
                                        <p:tav tm="0">
                                          <p:val>
                                            <p:strVal val="#ppt_y+.1"/>
                                          </p:val>
                                        </p:tav>
                                        <p:tav tm="100000">
                                          <p:val>
                                            <p:strVal val="#ppt_y"/>
                                          </p:val>
                                        </p:tav>
                                      </p:tavLst>
                                    </p:anim>
                                  </p:childTnLst>
                                </p:cTn>
                              </p:par>
                            </p:childTnLst>
                          </p:cTn>
                        </p:par>
                        <p:par>
                          <p:cTn id="77" fill="hold">
                            <p:stCondLst>
                              <p:cond delay="4300"/>
                            </p:stCondLst>
                            <p:childTnLst>
                              <p:par>
                                <p:cTn id="78" presetID="22" presetClass="entr" presetSubtype="8" fill="hold" nodeType="afterEffect">
                                  <p:stCondLst>
                                    <p:cond delay="0"/>
                                  </p:stCondLst>
                                  <p:childTnLst>
                                    <p:set>
                                      <p:cBhvr>
                                        <p:cTn id="79" dur="1" fill="hold">
                                          <p:stCondLst>
                                            <p:cond delay="0"/>
                                          </p:stCondLst>
                                        </p:cTn>
                                        <p:tgtEl>
                                          <p:spTgt spid="89"/>
                                        </p:tgtEl>
                                        <p:attrNameLst>
                                          <p:attrName>style.visibility</p:attrName>
                                        </p:attrNameLst>
                                      </p:cBhvr>
                                      <p:to>
                                        <p:strVal val="visible"/>
                                      </p:to>
                                    </p:set>
                                    <p:animEffect transition="in" filter="wipe(left)">
                                      <p:cBhvr>
                                        <p:cTn id="80"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10"/>
          <p:cNvSpPr txBox="1">
            <a:spLocks noChangeArrowheads="1"/>
          </p:cNvSpPr>
          <p:nvPr/>
        </p:nvSpPr>
        <p:spPr bwMode="auto">
          <a:xfrm>
            <a:off x="1296067" y="278219"/>
            <a:ext cx="4680076" cy="646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8" tIns="45713" rIns="91428" bIns="4571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b="1" dirty="0" smtClean="0">
                <a:latin typeface="华文中宋" pitchFamily="2" charset="-122"/>
                <a:ea typeface="华文中宋" pitchFamily="2" charset="-122"/>
                <a:sym typeface="+mn-lt"/>
              </a:rPr>
              <a:t>主要经验做法</a:t>
            </a:r>
            <a:endParaRPr lang="zh-CN" altLang="en-US" sz="2400" b="1" dirty="0">
              <a:latin typeface="华文中宋" pitchFamily="2" charset="-122"/>
              <a:ea typeface="华文中宋" pitchFamily="2" charset="-122"/>
              <a:sym typeface="+mn-lt"/>
            </a:endParaRPr>
          </a:p>
        </p:txBody>
      </p:sp>
      <p:grpSp>
        <p:nvGrpSpPr>
          <p:cNvPr id="9" name="组合 8"/>
          <p:cNvGrpSpPr/>
          <p:nvPr/>
        </p:nvGrpSpPr>
        <p:grpSpPr>
          <a:xfrm>
            <a:off x="1551210" y="1271173"/>
            <a:ext cx="2682524" cy="2682524"/>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grpSp>
        <p:nvGrpSpPr>
          <p:cNvPr id="12" name="组合 11"/>
          <p:cNvGrpSpPr/>
          <p:nvPr/>
        </p:nvGrpSpPr>
        <p:grpSpPr>
          <a:xfrm>
            <a:off x="3697520" y="1271173"/>
            <a:ext cx="2682524" cy="2682524"/>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grpSp>
        <p:nvGrpSpPr>
          <p:cNvPr id="15" name="组合 14"/>
          <p:cNvGrpSpPr/>
          <p:nvPr/>
        </p:nvGrpSpPr>
        <p:grpSpPr>
          <a:xfrm>
            <a:off x="5843831" y="1271173"/>
            <a:ext cx="2682524" cy="2682524"/>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grpSp>
        <p:nvGrpSpPr>
          <p:cNvPr id="18" name="组合 17"/>
          <p:cNvGrpSpPr/>
          <p:nvPr/>
        </p:nvGrpSpPr>
        <p:grpSpPr>
          <a:xfrm>
            <a:off x="7990143" y="1271173"/>
            <a:ext cx="2682524" cy="2682524"/>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endParaRPr>
            </a:p>
          </p:txBody>
        </p:sp>
        <p:sp>
          <p:nvSpPr>
            <p:cNvPr id="20" name="椭圆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21" name="TextBox 20"/>
          <p:cNvSpPr txBox="1"/>
          <p:nvPr/>
        </p:nvSpPr>
        <p:spPr>
          <a:xfrm>
            <a:off x="2256174" y="2134374"/>
            <a:ext cx="1210588" cy="961289"/>
          </a:xfrm>
          <a:prstGeom prst="rect">
            <a:avLst/>
          </a:prstGeom>
          <a:noFill/>
        </p:spPr>
        <p:txBody>
          <a:bodyPr wrap="none" rtlCol="0">
            <a:spAutoFit/>
          </a:bodyPr>
          <a:lstStyle/>
          <a:p>
            <a:pPr algn="ctr">
              <a:lnSpc>
                <a:spcPct val="150000"/>
              </a:lnSpc>
            </a:pPr>
            <a:r>
              <a:rPr lang="zh-CN" altLang="en-US" sz="2000" b="1" dirty="0" smtClean="0">
                <a:solidFill>
                  <a:srgbClr val="C00000"/>
                </a:solidFill>
                <a:latin typeface="微软雅黑" panose="020B0503020204020204" pitchFamily="34" charset="-122"/>
                <a:ea typeface="微软雅黑" panose="020B0503020204020204" pitchFamily="34" charset="-122"/>
              </a:rPr>
              <a:t>党委领导</a:t>
            </a:r>
            <a:endParaRPr lang="en-US" altLang="zh-CN" sz="2000" b="1" dirty="0" smtClean="0">
              <a:solidFill>
                <a:srgbClr val="C00000"/>
              </a:solidFill>
              <a:latin typeface="微软雅黑" panose="020B0503020204020204" pitchFamily="34" charset="-122"/>
              <a:ea typeface="微软雅黑" panose="020B0503020204020204" pitchFamily="34" charset="-122"/>
            </a:endParaRPr>
          </a:p>
          <a:p>
            <a:pPr algn="ctr">
              <a:lnSpc>
                <a:spcPct val="150000"/>
              </a:lnSpc>
            </a:pPr>
            <a:r>
              <a:rPr lang="zh-CN" altLang="en-US" sz="2000" b="1" dirty="0" smtClean="0">
                <a:solidFill>
                  <a:srgbClr val="C00000"/>
                </a:solidFill>
                <a:latin typeface="微软雅黑" panose="020B0503020204020204" pitchFamily="34" charset="-122"/>
                <a:ea typeface="微软雅黑" panose="020B0503020204020204" pitchFamily="34" charset="-122"/>
              </a:rPr>
              <a:t>真重视</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4331143" y="2134374"/>
            <a:ext cx="1210588" cy="961289"/>
          </a:xfrm>
          <a:prstGeom prst="rect">
            <a:avLst/>
          </a:prstGeom>
          <a:noFill/>
        </p:spPr>
        <p:txBody>
          <a:bodyPr wrap="none" rtlCol="0">
            <a:spAutoFit/>
          </a:bodyPr>
          <a:lstStyle/>
          <a:p>
            <a:pPr algn="ctr">
              <a:lnSpc>
                <a:spcPct val="150000"/>
              </a:lnSpc>
            </a:pPr>
            <a:r>
              <a:rPr lang="zh-CN" altLang="en-US" sz="2000" b="1" dirty="0" smtClean="0">
                <a:solidFill>
                  <a:srgbClr val="C00000"/>
                </a:solidFill>
                <a:latin typeface="微软雅黑" panose="020B0503020204020204" pitchFamily="34" charset="-122"/>
                <a:ea typeface="微软雅黑" panose="020B0503020204020204" pitchFamily="34" charset="-122"/>
              </a:rPr>
              <a:t>细化措施</a:t>
            </a:r>
            <a:endParaRPr lang="en-US" altLang="zh-CN" sz="2000" b="1" dirty="0" smtClean="0">
              <a:solidFill>
                <a:srgbClr val="C00000"/>
              </a:solidFill>
              <a:latin typeface="微软雅黑" panose="020B0503020204020204" pitchFamily="34" charset="-122"/>
              <a:ea typeface="微软雅黑" panose="020B0503020204020204" pitchFamily="34" charset="-122"/>
            </a:endParaRPr>
          </a:p>
          <a:p>
            <a:pPr algn="ctr">
              <a:lnSpc>
                <a:spcPct val="150000"/>
              </a:lnSpc>
            </a:pPr>
            <a:r>
              <a:rPr lang="zh-CN" altLang="en-US" sz="2000" b="1" dirty="0" smtClean="0">
                <a:solidFill>
                  <a:srgbClr val="C00000"/>
                </a:solidFill>
                <a:latin typeface="微软雅黑" panose="020B0503020204020204" pitchFamily="34" charset="-122"/>
                <a:ea typeface="微软雅黑" panose="020B0503020204020204" pitchFamily="34" charset="-122"/>
              </a:rPr>
              <a:t>真落实</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6524646" y="2134374"/>
            <a:ext cx="1210588" cy="961289"/>
          </a:xfrm>
          <a:prstGeom prst="rect">
            <a:avLst/>
          </a:prstGeom>
          <a:noFill/>
        </p:spPr>
        <p:txBody>
          <a:bodyPr wrap="none" rtlCol="0">
            <a:spAutoFit/>
          </a:bodyPr>
          <a:lstStyle/>
          <a:p>
            <a:pPr algn="ctr">
              <a:lnSpc>
                <a:spcPct val="150000"/>
              </a:lnSpc>
            </a:pPr>
            <a:r>
              <a:rPr lang="zh-CN" altLang="en-US" sz="2000" b="1" dirty="0" smtClean="0">
                <a:solidFill>
                  <a:srgbClr val="C00000"/>
                </a:solidFill>
                <a:latin typeface="微软雅黑" panose="020B0503020204020204" pitchFamily="34" charset="-122"/>
                <a:ea typeface="微软雅黑" panose="020B0503020204020204" pitchFamily="34" charset="-122"/>
              </a:rPr>
              <a:t>推动项目</a:t>
            </a:r>
            <a:endParaRPr lang="en-US" altLang="zh-CN" sz="2000" b="1" dirty="0" smtClean="0">
              <a:solidFill>
                <a:srgbClr val="C00000"/>
              </a:solidFill>
              <a:latin typeface="微软雅黑" panose="020B0503020204020204" pitchFamily="34" charset="-122"/>
              <a:ea typeface="微软雅黑" panose="020B0503020204020204" pitchFamily="34" charset="-122"/>
            </a:endParaRPr>
          </a:p>
          <a:p>
            <a:pPr algn="ctr">
              <a:lnSpc>
                <a:spcPct val="150000"/>
              </a:lnSpc>
            </a:pPr>
            <a:r>
              <a:rPr lang="zh-CN" altLang="en-US" sz="2000" b="1" dirty="0" smtClean="0">
                <a:solidFill>
                  <a:srgbClr val="C00000"/>
                </a:solidFill>
                <a:latin typeface="微软雅黑" panose="020B0503020204020204" pitchFamily="34" charset="-122"/>
                <a:ea typeface="微软雅黑" panose="020B0503020204020204" pitchFamily="34" charset="-122"/>
              </a:rPr>
              <a:t>真落地</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8667347" y="2134374"/>
            <a:ext cx="1210588" cy="961289"/>
          </a:xfrm>
          <a:prstGeom prst="rect">
            <a:avLst/>
          </a:prstGeom>
          <a:noFill/>
        </p:spPr>
        <p:txBody>
          <a:bodyPr wrap="none" rtlCol="0">
            <a:spAutoFit/>
          </a:bodyPr>
          <a:lstStyle/>
          <a:p>
            <a:pPr algn="ctr">
              <a:lnSpc>
                <a:spcPct val="150000"/>
              </a:lnSpc>
            </a:pPr>
            <a:r>
              <a:rPr lang="zh-CN" altLang="en-US" sz="2000" b="1" dirty="0" smtClean="0">
                <a:solidFill>
                  <a:srgbClr val="C00000"/>
                </a:solidFill>
                <a:latin typeface="微软雅黑" panose="020B0503020204020204" pitchFamily="34" charset="-122"/>
                <a:ea typeface="微软雅黑" panose="020B0503020204020204" pitchFamily="34" charset="-122"/>
              </a:rPr>
              <a:t>形式多样</a:t>
            </a:r>
            <a:endParaRPr lang="en-US" altLang="zh-CN" sz="2000" b="1" dirty="0" smtClean="0">
              <a:solidFill>
                <a:srgbClr val="C00000"/>
              </a:solidFill>
              <a:latin typeface="微软雅黑" panose="020B0503020204020204" pitchFamily="34" charset="-122"/>
              <a:ea typeface="微软雅黑" panose="020B0503020204020204" pitchFamily="34" charset="-122"/>
            </a:endParaRPr>
          </a:p>
          <a:p>
            <a:pPr algn="ctr">
              <a:lnSpc>
                <a:spcPct val="150000"/>
              </a:lnSpc>
            </a:pPr>
            <a:r>
              <a:rPr lang="zh-CN" altLang="en-US" sz="2000" b="1" dirty="0" smtClean="0">
                <a:solidFill>
                  <a:srgbClr val="C00000"/>
                </a:solidFill>
                <a:latin typeface="微软雅黑" panose="020B0503020204020204" pitchFamily="34" charset="-122"/>
                <a:ea typeface="微软雅黑" panose="020B0503020204020204" pitchFamily="34" charset="-122"/>
              </a:rPr>
              <a:t>动真格</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25" name="椭圆 24"/>
          <p:cNvSpPr/>
          <p:nvPr/>
        </p:nvSpPr>
        <p:spPr>
          <a:xfrm>
            <a:off x="6100667" y="3474745"/>
            <a:ext cx="667877" cy="667877"/>
          </a:xfrm>
          <a:prstGeom prst="ellipse">
            <a:avLst/>
          </a:prstGeom>
          <a:gradFill>
            <a:gsLst>
              <a:gs pos="96000">
                <a:srgbClr val="E30000"/>
              </a:gs>
              <a:gs pos="0">
                <a:srgbClr val="FFFF00"/>
              </a:gs>
            </a:gsLst>
            <a:lin ang="18900000" scaled="0"/>
          </a:gra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26" name="椭圆 25"/>
          <p:cNvSpPr/>
          <p:nvPr/>
        </p:nvSpPr>
        <p:spPr>
          <a:xfrm>
            <a:off x="7623774" y="3773826"/>
            <a:ext cx="366369" cy="366369"/>
          </a:xfrm>
          <a:prstGeom prst="ellipse">
            <a:avLst/>
          </a:prstGeom>
          <a:solidFill>
            <a:srgbClr val="FF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27" name="椭圆 26"/>
          <p:cNvSpPr/>
          <p:nvPr/>
        </p:nvSpPr>
        <p:spPr>
          <a:xfrm>
            <a:off x="3403618" y="3774305"/>
            <a:ext cx="366369" cy="366369"/>
          </a:xfrm>
          <a:prstGeom prst="ellipse">
            <a:avLst/>
          </a:prstGeom>
          <a:solidFill>
            <a:srgbClr val="FF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35" name="椭圆 34"/>
          <p:cNvSpPr/>
          <p:nvPr/>
        </p:nvSpPr>
        <p:spPr>
          <a:xfrm>
            <a:off x="3008506" y="3932090"/>
            <a:ext cx="183185" cy="183185"/>
          </a:xfrm>
          <a:prstGeom prst="ellipse">
            <a:avLst/>
          </a:prstGeom>
          <a:solidFill>
            <a:srgbClr val="FF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36" name="椭圆 35"/>
          <p:cNvSpPr/>
          <p:nvPr/>
        </p:nvSpPr>
        <p:spPr>
          <a:xfrm>
            <a:off x="8234624" y="3780518"/>
            <a:ext cx="366369" cy="366369"/>
          </a:xfrm>
          <a:prstGeom prst="ellipse">
            <a:avLst/>
          </a:prstGeom>
          <a:solidFill>
            <a:srgbClr val="FF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37" name="椭圆 36"/>
          <p:cNvSpPr/>
          <p:nvPr/>
        </p:nvSpPr>
        <p:spPr>
          <a:xfrm>
            <a:off x="4083592" y="3770511"/>
            <a:ext cx="183185" cy="183185"/>
          </a:xfrm>
          <a:prstGeom prst="ellipse">
            <a:avLst/>
          </a:prstGeom>
          <a:solidFill>
            <a:srgbClr val="FF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38" name="椭圆 37"/>
          <p:cNvSpPr/>
          <p:nvPr/>
        </p:nvSpPr>
        <p:spPr>
          <a:xfrm>
            <a:off x="8738304" y="3945721"/>
            <a:ext cx="183185" cy="183185"/>
          </a:xfrm>
          <a:prstGeom prst="ellipse">
            <a:avLst/>
          </a:prstGeom>
          <a:solidFill>
            <a:srgbClr val="FF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39" name="椭圆 38"/>
          <p:cNvSpPr/>
          <p:nvPr/>
        </p:nvSpPr>
        <p:spPr>
          <a:xfrm>
            <a:off x="5134378" y="3816659"/>
            <a:ext cx="333939" cy="333939"/>
          </a:xfrm>
          <a:prstGeom prst="ellipse">
            <a:avLst/>
          </a:prstGeom>
          <a:solidFill>
            <a:srgbClr val="FF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40" name="椭圆 39"/>
          <p:cNvSpPr/>
          <p:nvPr/>
        </p:nvSpPr>
        <p:spPr>
          <a:xfrm>
            <a:off x="8969908" y="3772117"/>
            <a:ext cx="366369" cy="366369"/>
          </a:xfrm>
          <a:prstGeom prst="ellipse">
            <a:avLst/>
          </a:prstGeom>
          <a:gradFill>
            <a:gsLst>
              <a:gs pos="96000">
                <a:srgbClr val="E30000"/>
              </a:gs>
              <a:gs pos="0">
                <a:srgbClr val="FFFF00"/>
              </a:gs>
            </a:gsLst>
            <a:lin ang="189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41" name="椭圆 40"/>
          <p:cNvSpPr/>
          <p:nvPr/>
        </p:nvSpPr>
        <p:spPr>
          <a:xfrm>
            <a:off x="5536008" y="3782857"/>
            <a:ext cx="366369" cy="366369"/>
          </a:xfrm>
          <a:prstGeom prst="ellipse">
            <a:avLst/>
          </a:prstGeom>
          <a:solidFill>
            <a:srgbClr val="FF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42" name="椭圆 41"/>
          <p:cNvSpPr/>
          <p:nvPr/>
        </p:nvSpPr>
        <p:spPr>
          <a:xfrm>
            <a:off x="9813590" y="3848371"/>
            <a:ext cx="183185" cy="183185"/>
          </a:xfrm>
          <a:prstGeom prst="ellipse">
            <a:avLst/>
          </a:prstGeom>
          <a:solidFill>
            <a:srgbClr val="FF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43" name="椭圆 42"/>
          <p:cNvSpPr/>
          <p:nvPr/>
        </p:nvSpPr>
        <p:spPr>
          <a:xfrm>
            <a:off x="7868255" y="3528779"/>
            <a:ext cx="366369" cy="366369"/>
          </a:xfrm>
          <a:prstGeom prst="ellipse">
            <a:avLst/>
          </a:prstGeom>
          <a:solidFill>
            <a:srgbClr val="FF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44" name="椭圆 43"/>
          <p:cNvSpPr/>
          <p:nvPr/>
        </p:nvSpPr>
        <p:spPr>
          <a:xfrm>
            <a:off x="2761079" y="3946099"/>
            <a:ext cx="183185" cy="183185"/>
          </a:xfrm>
          <a:prstGeom prst="ellipse">
            <a:avLst/>
          </a:prstGeom>
          <a:solidFill>
            <a:srgbClr val="FF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45" name="椭圆 44"/>
          <p:cNvSpPr/>
          <p:nvPr/>
        </p:nvSpPr>
        <p:spPr>
          <a:xfrm>
            <a:off x="6009074" y="3576909"/>
            <a:ext cx="183185" cy="183185"/>
          </a:xfrm>
          <a:prstGeom prst="ellipse">
            <a:avLst/>
          </a:prstGeom>
          <a:solidFill>
            <a:srgbClr val="FF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46" name="椭圆 45"/>
          <p:cNvSpPr/>
          <p:nvPr/>
        </p:nvSpPr>
        <p:spPr>
          <a:xfrm>
            <a:off x="4275308" y="3699371"/>
            <a:ext cx="429535" cy="429535"/>
          </a:xfrm>
          <a:prstGeom prst="ellipse">
            <a:avLst/>
          </a:prstGeom>
          <a:gradFill>
            <a:gsLst>
              <a:gs pos="96000">
                <a:srgbClr val="E30000"/>
              </a:gs>
              <a:gs pos="0">
                <a:srgbClr val="FFFF00"/>
              </a:gs>
            </a:gsLst>
            <a:lin ang="18900000" scaled="0"/>
          </a:gra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47" name="椭圆 46"/>
          <p:cNvSpPr/>
          <p:nvPr/>
        </p:nvSpPr>
        <p:spPr>
          <a:xfrm>
            <a:off x="6768544" y="3769687"/>
            <a:ext cx="366369" cy="366369"/>
          </a:xfrm>
          <a:prstGeom prst="ellipse">
            <a:avLst/>
          </a:prstGeom>
          <a:solidFill>
            <a:srgbClr val="FF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48" name="椭圆 47"/>
          <p:cNvSpPr/>
          <p:nvPr/>
        </p:nvSpPr>
        <p:spPr>
          <a:xfrm>
            <a:off x="1609756" y="3774131"/>
            <a:ext cx="366369" cy="366369"/>
          </a:xfrm>
          <a:prstGeom prst="ellipse">
            <a:avLst/>
          </a:prstGeom>
          <a:gradFill>
            <a:gsLst>
              <a:gs pos="96000">
                <a:srgbClr val="E30000"/>
              </a:gs>
              <a:gs pos="0">
                <a:srgbClr val="FFFF00"/>
              </a:gs>
            </a:gsLst>
            <a:lin ang="189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49" name="椭圆 48"/>
          <p:cNvSpPr/>
          <p:nvPr/>
        </p:nvSpPr>
        <p:spPr>
          <a:xfrm>
            <a:off x="1229476" y="3949107"/>
            <a:ext cx="183185" cy="183185"/>
          </a:xfrm>
          <a:prstGeom prst="ellipse">
            <a:avLst/>
          </a:prstGeom>
          <a:solidFill>
            <a:srgbClr val="FF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50" name="椭圆 49"/>
          <p:cNvSpPr/>
          <p:nvPr/>
        </p:nvSpPr>
        <p:spPr>
          <a:xfrm>
            <a:off x="3697066" y="3529770"/>
            <a:ext cx="366369" cy="366369"/>
          </a:xfrm>
          <a:prstGeom prst="ellipse">
            <a:avLst/>
          </a:prstGeom>
          <a:solidFill>
            <a:srgbClr val="FF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51" name="椭圆 50"/>
          <p:cNvSpPr/>
          <p:nvPr/>
        </p:nvSpPr>
        <p:spPr>
          <a:xfrm>
            <a:off x="2254792" y="3844882"/>
            <a:ext cx="183185" cy="183185"/>
          </a:xfrm>
          <a:prstGeom prst="ellipse">
            <a:avLst/>
          </a:prstGeom>
          <a:solidFill>
            <a:srgbClr val="FF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52" name="椭圆 51"/>
          <p:cNvSpPr/>
          <p:nvPr/>
        </p:nvSpPr>
        <p:spPr>
          <a:xfrm>
            <a:off x="8258587" y="3586502"/>
            <a:ext cx="183185" cy="183185"/>
          </a:xfrm>
          <a:prstGeom prst="ellipse">
            <a:avLst/>
          </a:prstGeom>
          <a:solidFill>
            <a:srgbClr val="FF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53" name="椭圆 52"/>
          <p:cNvSpPr/>
          <p:nvPr/>
        </p:nvSpPr>
        <p:spPr>
          <a:xfrm>
            <a:off x="10307880" y="3761739"/>
            <a:ext cx="366369" cy="366369"/>
          </a:xfrm>
          <a:prstGeom prst="ellipse">
            <a:avLst/>
          </a:prstGeom>
          <a:gradFill>
            <a:gsLst>
              <a:gs pos="96000">
                <a:srgbClr val="E30000"/>
              </a:gs>
              <a:gs pos="0">
                <a:srgbClr val="FFFF00"/>
              </a:gs>
            </a:gsLst>
            <a:lin ang="189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54" name="TextBox 53"/>
          <p:cNvSpPr txBox="1"/>
          <p:nvPr/>
        </p:nvSpPr>
        <p:spPr>
          <a:xfrm>
            <a:off x="3158402" y="4419080"/>
            <a:ext cx="5983525" cy="882549"/>
          </a:xfrm>
          <a:prstGeom prst="rect">
            <a:avLst/>
          </a:prstGeom>
          <a:noFill/>
        </p:spPr>
        <p:txBody>
          <a:bodyPr wrap="square" lIns="0" tIns="0" rIns="0" bIns="0" rtlCol="0">
            <a:spAutoFit/>
          </a:bodyPr>
          <a:lstStyle/>
          <a:p>
            <a:pPr algn="just">
              <a:lnSpc>
                <a:spcPct val="150000"/>
              </a:lnSpc>
            </a:pPr>
            <a:r>
              <a:rPr lang="zh-CN" altLang="en-US" sz="2000" b="1" dirty="0" smtClean="0">
                <a:latin typeface="方正小标宋简体" pitchFamily="65" charset="-122"/>
                <a:ea typeface="方正小标宋简体" pitchFamily="65" charset="-122"/>
              </a:rPr>
              <a:t>形成了“</a:t>
            </a:r>
            <a:r>
              <a:rPr lang="en-US" altLang="zh-CN" sz="2000" b="1" dirty="0" smtClean="0">
                <a:latin typeface="方正小标宋简体" pitchFamily="65" charset="-122"/>
                <a:ea typeface="方正小标宋简体" pitchFamily="65" charset="-122"/>
              </a:rPr>
              <a:t>4567</a:t>
            </a:r>
            <a:r>
              <a:rPr lang="zh-CN" altLang="en-US" sz="2000" b="1" dirty="0" smtClean="0">
                <a:latin typeface="方正小标宋简体" pitchFamily="65" charset="-122"/>
                <a:ea typeface="方正小标宋简体" pitchFamily="65" charset="-122"/>
              </a:rPr>
              <a:t>”的安全生产宣传教育工作格局：即四个步骤、五个项目、六大措施、七个领域。</a:t>
            </a:r>
            <a:endParaRPr lang="en-US" altLang="zh-CN" sz="2000" b="1" dirty="0">
              <a:latin typeface="方正小标宋简体" pitchFamily="65" charset="-122"/>
              <a:ea typeface="方正小标宋简体" pitchFamily="65" charset="-122"/>
            </a:endParaRPr>
          </a:p>
        </p:txBody>
      </p:sp>
      <p:sp>
        <p:nvSpPr>
          <p:cNvPr id="55" name="Freeform 5"/>
          <p:cNvSpPr/>
          <p:nvPr/>
        </p:nvSpPr>
        <p:spPr bwMode="auto">
          <a:xfrm>
            <a:off x="2750978" y="4425260"/>
            <a:ext cx="236960" cy="972492"/>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121920" tIns="60960" rIns="121920" bIns="60960" numCol="1" anchor="t" anchorCtr="0" compatLnSpc="1"/>
          <a:lstStyle/>
          <a:p>
            <a:endParaRPr lang="zh-CN" altLang="en-US" sz="1865" dirty="0">
              <a:ea typeface="微软雅黑" panose="020B0503020204020204" pitchFamily="34" charset="-122"/>
            </a:endParaRPr>
          </a:p>
        </p:txBody>
      </p:sp>
      <p:sp>
        <p:nvSpPr>
          <p:cNvPr id="56" name="Freeform 5"/>
          <p:cNvSpPr/>
          <p:nvPr/>
        </p:nvSpPr>
        <p:spPr bwMode="auto">
          <a:xfrm flipH="1">
            <a:off x="9336664" y="4369918"/>
            <a:ext cx="236960" cy="972492"/>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121920" tIns="60960" rIns="121920" bIns="60960" numCol="1" anchor="t" anchorCtr="0" compatLnSpc="1"/>
          <a:lstStyle/>
          <a:p>
            <a:endParaRPr lang="zh-CN" altLang="en-US" sz="1865" dirty="0">
              <a:ea typeface="微软雅黑" panose="020B0503020204020204" pitchFamily="34" charset="-122"/>
            </a:endParaRPr>
          </a:p>
        </p:txBody>
      </p:sp>
      <p:sp>
        <p:nvSpPr>
          <p:cNvPr id="5" name="矩形 4"/>
          <p:cNvSpPr/>
          <p:nvPr/>
        </p:nvSpPr>
        <p:spPr>
          <a:xfrm>
            <a:off x="-24130" y="6612890"/>
            <a:ext cx="12277725" cy="245110"/>
          </a:xfrm>
          <a:prstGeom prst="rect">
            <a:avLst/>
          </a:prstGeom>
          <a:gradFill>
            <a:gsLst>
              <a:gs pos="0">
                <a:srgbClr val="FFFF00"/>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7" name="直接连接符 56"/>
          <p:cNvCxnSpPr/>
          <p:nvPr/>
        </p:nvCxnSpPr>
        <p:spPr>
          <a:xfrm>
            <a:off x="14197" y="836712"/>
            <a:ext cx="12177803" cy="0"/>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12" presetClass="entr" presetSubtype="8" fill="hold" grpId="0" nodeType="withEffect">
                                  <p:stCondLst>
                                    <p:cond delay="3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p:tgtEl>
                                          <p:spTgt spid="21"/>
                                        </p:tgtEl>
                                        <p:attrNameLst>
                                          <p:attrName>ppt_x</p:attrName>
                                        </p:attrNameLst>
                                      </p:cBhvr>
                                      <p:tavLst>
                                        <p:tav tm="0">
                                          <p:val>
                                            <p:strVal val="#ppt_x-#ppt_w*1.125000"/>
                                          </p:val>
                                        </p:tav>
                                        <p:tav tm="100000">
                                          <p:val>
                                            <p:strVal val="#ppt_x"/>
                                          </p:val>
                                        </p:tav>
                                      </p:tavLst>
                                    </p:anim>
                                    <p:animEffect transition="in" filter="wipe(right)">
                                      <p:cBhvr>
                                        <p:cTn id="20" dur="500"/>
                                        <p:tgtEl>
                                          <p:spTgt spid="21"/>
                                        </p:tgtEl>
                                      </p:cBhvr>
                                    </p:animEffect>
                                  </p:childTnLst>
                                </p:cTn>
                              </p:par>
                              <p:par>
                                <p:cTn id="21" presetID="2" presetClass="entr" presetSubtype="2" fill="hold" nodeType="withEffect">
                                  <p:stCondLst>
                                    <p:cond delay="6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12" presetClass="entr" presetSubtype="8" fill="hold" grpId="0" nodeType="withEffect">
                                  <p:stCondLst>
                                    <p:cond delay="60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p:tgtEl>
                                          <p:spTgt spid="22"/>
                                        </p:tgtEl>
                                        <p:attrNameLst>
                                          <p:attrName>ppt_x</p:attrName>
                                        </p:attrNameLst>
                                      </p:cBhvr>
                                      <p:tavLst>
                                        <p:tav tm="0">
                                          <p:val>
                                            <p:strVal val="#ppt_x-#ppt_w*1.125000"/>
                                          </p:val>
                                        </p:tav>
                                        <p:tav tm="100000">
                                          <p:val>
                                            <p:strVal val="#ppt_x"/>
                                          </p:val>
                                        </p:tav>
                                      </p:tavLst>
                                    </p:anim>
                                    <p:animEffect transition="in" filter="wipe(right)">
                                      <p:cBhvr>
                                        <p:cTn id="28" dur="500"/>
                                        <p:tgtEl>
                                          <p:spTgt spid="22"/>
                                        </p:tgtEl>
                                      </p:cBhvr>
                                    </p:animEffect>
                                  </p:childTnLst>
                                </p:cTn>
                              </p:par>
                              <p:par>
                                <p:cTn id="29" presetID="2" presetClass="entr" presetSubtype="2" fill="hold" nodeType="withEffect">
                                  <p:stCondLst>
                                    <p:cond delay="9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1+#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12" presetClass="entr" presetSubtype="8" fill="hold" grpId="0" nodeType="withEffect">
                                  <p:stCondLst>
                                    <p:cond delay="90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p:tgtEl>
                                          <p:spTgt spid="23"/>
                                        </p:tgtEl>
                                        <p:attrNameLst>
                                          <p:attrName>ppt_x</p:attrName>
                                        </p:attrNameLst>
                                      </p:cBhvr>
                                      <p:tavLst>
                                        <p:tav tm="0">
                                          <p:val>
                                            <p:strVal val="#ppt_x-#ppt_w*1.125000"/>
                                          </p:val>
                                        </p:tav>
                                        <p:tav tm="100000">
                                          <p:val>
                                            <p:strVal val="#ppt_x"/>
                                          </p:val>
                                        </p:tav>
                                      </p:tavLst>
                                    </p:anim>
                                    <p:animEffect transition="in" filter="wipe(right)">
                                      <p:cBhvr>
                                        <p:cTn id="36" dur="500"/>
                                        <p:tgtEl>
                                          <p:spTgt spid="23"/>
                                        </p:tgtEl>
                                      </p:cBhvr>
                                    </p:animEffect>
                                  </p:childTnLst>
                                </p:cTn>
                              </p:par>
                              <p:par>
                                <p:cTn id="37" presetID="12" presetClass="entr" presetSubtype="8" fill="hold" grpId="0" nodeType="withEffect">
                                  <p:stCondLst>
                                    <p:cond delay="120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p:tgtEl>
                                          <p:spTgt spid="24"/>
                                        </p:tgtEl>
                                        <p:attrNameLst>
                                          <p:attrName>ppt_x</p:attrName>
                                        </p:attrNameLst>
                                      </p:cBhvr>
                                      <p:tavLst>
                                        <p:tav tm="0">
                                          <p:val>
                                            <p:strVal val="#ppt_x-#ppt_w*1.125000"/>
                                          </p:val>
                                        </p:tav>
                                        <p:tav tm="100000">
                                          <p:val>
                                            <p:strVal val="#ppt_x"/>
                                          </p:val>
                                        </p:tav>
                                      </p:tavLst>
                                    </p:anim>
                                    <p:animEffect transition="in" filter="wipe(right)">
                                      <p:cBhvr>
                                        <p:cTn id="40" dur="500"/>
                                        <p:tgtEl>
                                          <p:spTgt spid="24"/>
                                        </p:tgtEl>
                                      </p:cBhvr>
                                    </p:animEffect>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4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20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p:cTn id="59" dur="500" fill="hold"/>
                                        <p:tgtEl>
                                          <p:spTgt spid="35"/>
                                        </p:tgtEl>
                                        <p:attrNameLst>
                                          <p:attrName>ppt_w</p:attrName>
                                        </p:attrNameLst>
                                      </p:cBhvr>
                                      <p:tavLst>
                                        <p:tav tm="0">
                                          <p:val>
                                            <p:fltVal val="0"/>
                                          </p:val>
                                        </p:tav>
                                        <p:tav tm="100000">
                                          <p:val>
                                            <p:strVal val="#ppt_w"/>
                                          </p:val>
                                        </p:tav>
                                      </p:tavLst>
                                    </p:anim>
                                    <p:anim calcmode="lin" valueType="num">
                                      <p:cBhvr>
                                        <p:cTn id="60" dur="500" fill="hold"/>
                                        <p:tgtEl>
                                          <p:spTgt spid="35"/>
                                        </p:tgtEl>
                                        <p:attrNameLst>
                                          <p:attrName>ppt_h</p:attrName>
                                        </p:attrNameLst>
                                      </p:cBhvr>
                                      <p:tavLst>
                                        <p:tav tm="0">
                                          <p:val>
                                            <p:fltVal val="0"/>
                                          </p:val>
                                        </p:tav>
                                        <p:tav tm="100000">
                                          <p:val>
                                            <p:strVal val="#ppt_h"/>
                                          </p:val>
                                        </p:tav>
                                      </p:tavLst>
                                    </p:anim>
                                    <p:animEffect transition="in" filter="fade">
                                      <p:cBhvr>
                                        <p:cTn id="61" dur="500"/>
                                        <p:tgtEl>
                                          <p:spTgt spid="35"/>
                                        </p:tgtEl>
                                      </p:cBhvr>
                                    </p:animEffect>
                                  </p:childTnLst>
                                </p:cTn>
                              </p:par>
                              <p:par>
                                <p:cTn id="62" presetID="53" presetClass="entr" presetSubtype="16" fill="hold" grpId="0" nodeType="withEffect">
                                  <p:stCondLst>
                                    <p:cond delay="40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par>
                                <p:cTn id="67" presetID="53" presetClass="entr" presetSubtype="16" fill="hold" grpId="0" nodeType="withEffect">
                                  <p:stCondLst>
                                    <p:cond delay="20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par>
                                <p:cTn id="72" presetID="53" presetClass="entr" presetSubtype="16" fill="hold" grpId="0" nodeType="withEffect">
                                  <p:stCondLst>
                                    <p:cond delay="20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childTnLst>
                                </p:cTn>
                              </p:par>
                              <p:par>
                                <p:cTn id="82" presetID="53" presetClass="entr" presetSubtype="16" fill="hold" grpId="0" nodeType="withEffect">
                                  <p:stCondLst>
                                    <p:cond delay="40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par>
                                <p:cTn id="87" presetID="53" presetClass="entr" presetSubtype="16" fill="hold" grpId="0" nodeType="withEffect">
                                  <p:stCondLst>
                                    <p:cond delay="200"/>
                                  </p:stCondLst>
                                  <p:childTnLst>
                                    <p:set>
                                      <p:cBhvr>
                                        <p:cTn id="88" dur="1" fill="hold">
                                          <p:stCondLst>
                                            <p:cond delay="0"/>
                                          </p:stCondLst>
                                        </p:cTn>
                                        <p:tgtEl>
                                          <p:spTgt spid="41"/>
                                        </p:tgtEl>
                                        <p:attrNameLst>
                                          <p:attrName>style.visibility</p:attrName>
                                        </p:attrNameLst>
                                      </p:cBhvr>
                                      <p:to>
                                        <p:strVal val="visible"/>
                                      </p:to>
                                    </p:set>
                                    <p:anim calcmode="lin" valueType="num">
                                      <p:cBhvr>
                                        <p:cTn id="89" dur="500" fill="hold"/>
                                        <p:tgtEl>
                                          <p:spTgt spid="41"/>
                                        </p:tgtEl>
                                        <p:attrNameLst>
                                          <p:attrName>ppt_w</p:attrName>
                                        </p:attrNameLst>
                                      </p:cBhvr>
                                      <p:tavLst>
                                        <p:tav tm="0">
                                          <p:val>
                                            <p:fltVal val="0"/>
                                          </p:val>
                                        </p:tav>
                                        <p:tav tm="100000">
                                          <p:val>
                                            <p:strVal val="#ppt_w"/>
                                          </p:val>
                                        </p:tav>
                                      </p:tavLst>
                                    </p:anim>
                                    <p:anim calcmode="lin" valueType="num">
                                      <p:cBhvr>
                                        <p:cTn id="90" dur="500" fill="hold"/>
                                        <p:tgtEl>
                                          <p:spTgt spid="41"/>
                                        </p:tgtEl>
                                        <p:attrNameLst>
                                          <p:attrName>ppt_h</p:attrName>
                                        </p:attrNameLst>
                                      </p:cBhvr>
                                      <p:tavLst>
                                        <p:tav tm="0">
                                          <p:val>
                                            <p:fltVal val="0"/>
                                          </p:val>
                                        </p:tav>
                                        <p:tav tm="100000">
                                          <p:val>
                                            <p:strVal val="#ppt_h"/>
                                          </p:val>
                                        </p:tav>
                                      </p:tavLst>
                                    </p:anim>
                                    <p:animEffect transition="in" filter="fade">
                                      <p:cBhvr>
                                        <p:cTn id="91" dur="500"/>
                                        <p:tgtEl>
                                          <p:spTgt spid="41"/>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anim calcmode="lin" valueType="num">
                                      <p:cBhvr>
                                        <p:cTn id="94" dur="500" fill="hold"/>
                                        <p:tgtEl>
                                          <p:spTgt spid="42"/>
                                        </p:tgtEl>
                                        <p:attrNameLst>
                                          <p:attrName>ppt_w</p:attrName>
                                        </p:attrNameLst>
                                      </p:cBhvr>
                                      <p:tavLst>
                                        <p:tav tm="0">
                                          <p:val>
                                            <p:fltVal val="0"/>
                                          </p:val>
                                        </p:tav>
                                        <p:tav tm="100000">
                                          <p:val>
                                            <p:strVal val="#ppt_w"/>
                                          </p:val>
                                        </p:tav>
                                      </p:tavLst>
                                    </p:anim>
                                    <p:anim calcmode="lin" valueType="num">
                                      <p:cBhvr>
                                        <p:cTn id="95" dur="500" fill="hold"/>
                                        <p:tgtEl>
                                          <p:spTgt spid="42"/>
                                        </p:tgtEl>
                                        <p:attrNameLst>
                                          <p:attrName>ppt_h</p:attrName>
                                        </p:attrNameLst>
                                      </p:cBhvr>
                                      <p:tavLst>
                                        <p:tav tm="0">
                                          <p:val>
                                            <p:fltVal val="0"/>
                                          </p:val>
                                        </p:tav>
                                        <p:tav tm="100000">
                                          <p:val>
                                            <p:strVal val="#ppt_h"/>
                                          </p:val>
                                        </p:tav>
                                      </p:tavLst>
                                    </p:anim>
                                    <p:animEffect transition="in" filter="fade">
                                      <p:cBhvr>
                                        <p:cTn id="96" dur="500"/>
                                        <p:tgtEl>
                                          <p:spTgt spid="42"/>
                                        </p:tgtEl>
                                      </p:cBhvr>
                                    </p:animEffect>
                                  </p:childTnLst>
                                </p:cTn>
                              </p:par>
                              <p:par>
                                <p:cTn id="97" presetID="53" presetClass="entr" presetSubtype="16" fill="hold" grpId="0" nodeType="withEffect">
                                  <p:stCondLst>
                                    <p:cond delay="400"/>
                                  </p:stCondLst>
                                  <p:childTnLst>
                                    <p:set>
                                      <p:cBhvr>
                                        <p:cTn id="98" dur="1" fill="hold">
                                          <p:stCondLst>
                                            <p:cond delay="0"/>
                                          </p:stCondLst>
                                        </p:cTn>
                                        <p:tgtEl>
                                          <p:spTgt spid="43"/>
                                        </p:tgtEl>
                                        <p:attrNameLst>
                                          <p:attrName>style.visibility</p:attrName>
                                        </p:attrNameLst>
                                      </p:cBhvr>
                                      <p:to>
                                        <p:strVal val="visible"/>
                                      </p:to>
                                    </p:set>
                                    <p:anim calcmode="lin" valueType="num">
                                      <p:cBhvr>
                                        <p:cTn id="99" dur="500" fill="hold"/>
                                        <p:tgtEl>
                                          <p:spTgt spid="43"/>
                                        </p:tgtEl>
                                        <p:attrNameLst>
                                          <p:attrName>ppt_w</p:attrName>
                                        </p:attrNameLst>
                                      </p:cBhvr>
                                      <p:tavLst>
                                        <p:tav tm="0">
                                          <p:val>
                                            <p:fltVal val="0"/>
                                          </p:val>
                                        </p:tav>
                                        <p:tav tm="100000">
                                          <p:val>
                                            <p:strVal val="#ppt_w"/>
                                          </p:val>
                                        </p:tav>
                                      </p:tavLst>
                                    </p:anim>
                                    <p:anim calcmode="lin" valueType="num">
                                      <p:cBhvr>
                                        <p:cTn id="100" dur="500" fill="hold"/>
                                        <p:tgtEl>
                                          <p:spTgt spid="43"/>
                                        </p:tgtEl>
                                        <p:attrNameLst>
                                          <p:attrName>ppt_h</p:attrName>
                                        </p:attrNameLst>
                                      </p:cBhvr>
                                      <p:tavLst>
                                        <p:tav tm="0">
                                          <p:val>
                                            <p:fltVal val="0"/>
                                          </p:val>
                                        </p:tav>
                                        <p:tav tm="100000">
                                          <p:val>
                                            <p:strVal val="#ppt_h"/>
                                          </p:val>
                                        </p:tav>
                                      </p:tavLst>
                                    </p:anim>
                                    <p:animEffect transition="in" filter="fade">
                                      <p:cBhvr>
                                        <p:cTn id="101" dur="500"/>
                                        <p:tgtEl>
                                          <p:spTgt spid="43"/>
                                        </p:tgtEl>
                                      </p:cBhvr>
                                    </p:animEffect>
                                  </p:childTnLst>
                                </p:cTn>
                              </p:par>
                              <p:par>
                                <p:cTn id="102" presetID="53" presetClass="entr" presetSubtype="16" fill="hold" grpId="0" nodeType="withEffect">
                                  <p:stCondLst>
                                    <p:cond delay="200"/>
                                  </p:stCondLst>
                                  <p:childTnLst>
                                    <p:set>
                                      <p:cBhvr>
                                        <p:cTn id="103" dur="1" fill="hold">
                                          <p:stCondLst>
                                            <p:cond delay="0"/>
                                          </p:stCondLst>
                                        </p:cTn>
                                        <p:tgtEl>
                                          <p:spTgt spid="44"/>
                                        </p:tgtEl>
                                        <p:attrNameLst>
                                          <p:attrName>style.visibility</p:attrName>
                                        </p:attrNameLst>
                                      </p:cBhvr>
                                      <p:to>
                                        <p:strVal val="visible"/>
                                      </p:to>
                                    </p:set>
                                    <p:anim calcmode="lin" valueType="num">
                                      <p:cBhvr>
                                        <p:cTn id="104" dur="500" fill="hold"/>
                                        <p:tgtEl>
                                          <p:spTgt spid="44"/>
                                        </p:tgtEl>
                                        <p:attrNameLst>
                                          <p:attrName>ppt_w</p:attrName>
                                        </p:attrNameLst>
                                      </p:cBhvr>
                                      <p:tavLst>
                                        <p:tav tm="0">
                                          <p:val>
                                            <p:fltVal val="0"/>
                                          </p:val>
                                        </p:tav>
                                        <p:tav tm="100000">
                                          <p:val>
                                            <p:strVal val="#ppt_w"/>
                                          </p:val>
                                        </p:tav>
                                      </p:tavLst>
                                    </p:anim>
                                    <p:anim calcmode="lin" valueType="num">
                                      <p:cBhvr>
                                        <p:cTn id="105" dur="500" fill="hold"/>
                                        <p:tgtEl>
                                          <p:spTgt spid="44"/>
                                        </p:tgtEl>
                                        <p:attrNameLst>
                                          <p:attrName>ppt_h</p:attrName>
                                        </p:attrNameLst>
                                      </p:cBhvr>
                                      <p:tavLst>
                                        <p:tav tm="0">
                                          <p:val>
                                            <p:fltVal val="0"/>
                                          </p:val>
                                        </p:tav>
                                        <p:tav tm="100000">
                                          <p:val>
                                            <p:strVal val="#ppt_h"/>
                                          </p:val>
                                        </p:tav>
                                      </p:tavLst>
                                    </p:anim>
                                    <p:animEffect transition="in" filter="fade">
                                      <p:cBhvr>
                                        <p:cTn id="106" dur="500"/>
                                        <p:tgtEl>
                                          <p:spTgt spid="44"/>
                                        </p:tgtEl>
                                      </p:cBhvr>
                                    </p:animEffect>
                                  </p:childTnLst>
                                </p:cTn>
                              </p:par>
                              <p:par>
                                <p:cTn id="107" presetID="53" presetClass="entr" presetSubtype="16" fill="hold" grpId="0" nodeType="withEffect">
                                  <p:stCondLst>
                                    <p:cond delay="200"/>
                                  </p:stCondLst>
                                  <p:childTnLst>
                                    <p:set>
                                      <p:cBhvr>
                                        <p:cTn id="108" dur="1" fill="hold">
                                          <p:stCondLst>
                                            <p:cond delay="0"/>
                                          </p:stCondLst>
                                        </p:cTn>
                                        <p:tgtEl>
                                          <p:spTgt spid="45"/>
                                        </p:tgtEl>
                                        <p:attrNameLst>
                                          <p:attrName>style.visibility</p:attrName>
                                        </p:attrNameLst>
                                      </p:cBhvr>
                                      <p:to>
                                        <p:strVal val="visible"/>
                                      </p:to>
                                    </p:set>
                                    <p:anim calcmode="lin" valueType="num">
                                      <p:cBhvr>
                                        <p:cTn id="109" dur="500" fill="hold"/>
                                        <p:tgtEl>
                                          <p:spTgt spid="45"/>
                                        </p:tgtEl>
                                        <p:attrNameLst>
                                          <p:attrName>ppt_w</p:attrName>
                                        </p:attrNameLst>
                                      </p:cBhvr>
                                      <p:tavLst>
                                        <p:tav tm="0">
                                          <p:val>
                                            <p:fltVal val="0"/>
                                          </p:val>
                                        </p:tav>
                                        <p:tav tm="100000">
                                          <p:val>
                                            <p:strVal val="#ppt_w"/>
                                          </p:val>
                                        </p:tav>
                                      </p:tavLst>
                                    </p:anim>
                                    <p:anim calcmode="lin" valueType="num">
                                      <p:cBhvr>
                                        <p:cTn id="110" dur="500" fill="hold"/>
                                        <p:tgtEl>
                                          <p:spTgt spid="45"/>
                                        </p:tgtEl>
                                        <p:attrNameLst>
                                          <p:attrName>ppt_h</p:attrName>
                                        </p:attrNameLst>
                                      </p:cBhvr>
                                      <p:tavLst>
                                        <p:tav tm="0">
                                          <p:val>
                                            <p:fltVal val="0"/>
                                          </p:val>
                                        </p:tav>
                                        <p:tav tm="100000">
                                          <p:val>
                                            <p:strVal val="#ppt_h"/>
                                          </p:val>
                                        </p:tav>
                                      </p:tavLst>
                                    </p:anim>
                                    <p:animEffect transition="in" filter="fade">
                                      <p:cBhvr>
                                        <p:cTn id="111" dur="500"/>
                                        <p:tgtEl>
                                          <p:spTgt spid="45"/>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p:cTn id="114" dur="500" fill="hold"/>
                                        <p:tgtEl>
                                          <p:spTgt spid="46"/>
                                        </p:tgtEl>
                                        <p:attrNameLst>
                                          <p:attrName>ppt_w</p:attrName>
                                        </p:attrNameLst>
                                      </p:cBhvr>
                                      <p:tavLst>
                                        <p:tav tm="0">
                                          <p:val>
                                            <p:fltVal val="0"/>
                                          </p:val>
                                        </p:tav>
                                        <p:tav tm="100000">
                                          <p:val>
                                            <p:strVal val="#ppt_w"/>
                                          </p:val>
                                        </p:tav>
                                      </p:tavLst>
                                    </p:anim>
                                    <p:anim calcmode="lin" valueType="num">
                                      <p:cBhvr>
                                        <p:cTn id="115" dur="500" fill="hold"/>
                                        <p:tgtEl>
                                          <p:spTgt spid="46"/>
                                        </p:tgtEl>
                                        <p:attrNameLst>
                                          <p:attrName>ppt_h</p:attrName>
                                        </p:attrNameLst>
                                      </p:cBhvr>
                                      <p:tavLst>
                                        <p:tav tm="0">
                                          <p:val>
                                            <p:fltVal val="0"/>
                                          </p:val>
                                        </p:tav>
                                        <p:tav tm="100000">
                                          <p:val>
                                            <p:strVal val="#ppt_h"/>
                                          </p:val>
                                        </p:tav>
                                      </p:tavLst>
                                    </p:anim>
                                    <p:animEffect transition="in" filter="fade">
                                      <p:cBhvr>
                                        <p:cTn id="116" dur="500"/>
                                        <p:tgtEl>
                                          <p:spTgt spid="46"/>
                                        </p:tgtEl>
                                      </p:cBhvr>
                                    </p:animEffect>
                                  </p:childTnLst>
                                </p:cTn>
                              </p:par>
                              <p:par>
                                <p:cTn id="117" presetID="53" presetClass="entr" presetSubtype="16" fill="hold" grpId="0" nodeType="withEffect">
                                  <p:stCondLst>
                                    <p:cond delay="40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par>
                                <p:cTn id="122" presetID="53" presetClass="entr" presetSubtype="16" fill="hold" grpId="0" nodeType="withEffect">
                                  <p:stCondLst>
                                    <p:cond delay="200"/>
                                  </p:stCondLst>
                                  <p:childTnLst>
                                    <p:set>
                                      <p:cBhvr>
                                        <p:cTn id="123" dur="1" fill="hold">
                                          <p:stCondLst>
                                            <p:cond delay="0"/>
                                          </p:stCondLst>
                                        </p:cTn>
                                        <p:tgtEl>
                                          <p:spTgt spid="48"/>
                                        </p:tgtEl>
                                        <p:attrNameLst>
                                          <p:attrName>style.visibility</p:attrName>
                                        </p:attrNameLst>
                                      </p:cBhvr>
                                      <p:to>
                                        <p:strVal val="visible"/>
                                      </p:to>
                                    </p:set>
                                    <p:anim calcmode="lin" valueType="num">
                                      <p:cBhvr>
                                        <p:cTn id="124" dur="500" fill="hold"/>
                                        <p:tgtEl>
                                          <p:spTgt spid="48"/>
                                        </p:tgtEl>
                                        <p:attrNameLst>
                                          <p:attrName>ppt_w</p:attrName>
                                        </p:attrNameLst>
                                      </p:cBhvr>
                                      <p:tavLst>
                                        <p:tav tm="0">
                                          <p:val>
                                            <p:fltVal val="0"/>
                                          </p:val>
                                        </p:tav>
                                        <p:tav tm="100000">
                                          <p:val>
                                            <p:strVal val="#ppt_w"/>
                                          </p:val>
                                        </p:tav>
                                      </p:tavLst>
                                    </p:anim>
                                    <p:anim calcmode="lin" valueType="num">
                                      <p:cBhvr>
                                        <p:cTn id="125" dur="500" fill="hold"/>
                                        <p:tgtEl>
                                          <p:spTgt spid="48"/>
                                        </p:tgtEl>
                                        <p:attrNameLst>
                                          <p:attrName>ppt_h</p:attrName>
                                        </p:attrNameLst>
                                      </p:cBhvr>
                                      <p:tavLst>
                                        <p:tav tm="0">
                                          <p:val>
                                            <p:fltVal val="0"/>
                                          </p:val>
                                        </p:tav>
                                        <p:tav tm="100000">
                                          <p:val>
                                            <p:strVal val="#ppt_h"/>
                                          </p:val>
                                        </p:tav>
                                      </p:tavLst>
                                    </p:anim>
                                    <p:animEffect transition="in" filter="fade">
                                      <p:cBhvr>
                                        <p:cTn id="126" dur="500"/>
                                        <p:tgtEl>
                                          <p:spTgt spid="48"/>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49"/>
                                        </p:tgtEl>
                                        <p:attrNameLst>
                                          <p:attrName>style.visibility</p:attrName>
                                        </p:attrNameLst>
                                      </p:cBhvr>
                                      <p:to>
                                        <p:strVal val="visible"/>
                                      </p:to>
                                    </p:set>
                                    <p:anim calcmode="lin" valueType="num">
                                      <p:cBhvr>
                                        <p:cTn id="129" dur="500" fill="hold"/>
                                        <p:tgtEl>
                                          <p:spTgt spid="49"/>
                                        </p:tgtEl>
                                        <p:attrNameLst>
                                          <p:attrName>ppt_w</p:attrName>
                                        </p:attrNameLst>
                                      </p:cBhvr>
                                      <p:tavLst>
                                        <p:tav tm="0">
                                          <p:val>
                                            <p:fltVal val="0"/>
                                          </p:val>
                                        </p:tav>
                                        <p:tav tm="100000">
                                          <p:val>
                                            <p:strVal val="#ppt_w"/>
                                          </p:val>
                                        </p:tav>
                                      </p:tavLst>
                                    </p:anim>
                                    <p:anim calcmode="lin" valueType="num">
                                      <p:cBhvr>
                                        <p:cTn id="130" dur="500" fill="hold"/>
                                        <p:tgtEl>
                                          <p:spTgt spid="49"/>
                                        </p:tgtEl>
                                        <p:attrNameLst>
                                          <p:attrName>ppt_h</p:attrName>
                                        </p:attrNameLst>
                                      </p:cBhvr>
                                      <p:tavLst>
                                        <p:tav tm="0">
                                          <p:val>
                                            <p:fltVal val="0"/>
                                          </p:val>
                                        </p:tav>
                                        <p:tav tm="100000">
                                          <p:val>
                                            <p:strVal val="#ppt_h"/>
                                          </p:val>
                                        </p:tav>
                                      </p:tavLst>
                                    </p:anim>
                                    <p:animEffect transition="in" filter="fade">
                                      <p:cBhvr>
                                        <p:cTn id="131" dur="500"/>
                                        <p:tgtEl>
                                          <p:spTgt spid="49"/>
                                        </p:tgtEl>
                                      </p:cBhvr>
                                    </p:animEffect>
                                  </p:childTnLst>
                                </p:cTn>
                              </p:par>
                              <p:par>
                                <p:cTn id="132" presetID="53" presetClass="entr" presetSubtype="16" fill="hold" grpId="0" nodeType="withEffect">
                                  <p:stCondLst>
                                    <p:cond delay="400"/>
                                  </p:stCondLst>
                                  <p:childTnLst>
                                    <p:set>
                                      <p:cBhvr>
                                        <p:cTn id="133" dur="1" fill="hold">
                                          <p:stCondLst>
                                            <p:cond delay="0"/>
                                          </p:stCondLst>
                                        </p:cTn>
                                        <p:tgtEl>
                                          <p:spTgt spid="50"/>
                                        </p:tgtEl>
                                        <p:attrNameLst>
                                          <p:attrName>style.visibility</p:attrName>
                                        </p:attrNameLst>
                                      </p:cBhvr>
                                      <p:to>
                                        <p:strVal val="visible"/>
                                      </p:to>
                                    </p:set>
                                    <p:anim calcmode="lin" valueType="num">
                                      <p:cBhvr>
                                        <p:cTn id="134" dur="500" fill="hold"/>
                                        <p:tgtEl>
                                          <p:spTgt spid="50"/>
                                        </p:tgtEl>
                                        <p:attrNameLst>
                                          <p:attrName>ppt_w</p:attrName>
                                        </p:attrNameLst>
                                      </p:cBhvr>
                                      <p:tavLst>
                                        <p:tav tm="0">
                                          <p:val>
                                            <p:fltVal val="0"/>
                                          </p:val>
                                        </p:tav>
                                        <p:tav tm="100000">
                                          <p:val>
                                            <p:strVal val="#ppt_w"/>
                                          </p:val>
                                        </p:tav>
                                      </p:tavLst>
                                    </p:anim>
                                    <p:anim calcmode="lin" valueType="num">
                                      <p:cBhvr>
                                        <p:cTn id="135" dur="500" fill="hold"/>
                                        <p:tgtEl>
                                          <p:spTgt spid="50"/>
                                        </p:tgtEl>
                                        <p:attrNameLst>
                                          <p:attrName>ppt_h</p:attrName>
                                        </p:attrNameLst>
                                      </p:cBhvr>
                                      <p:tavLst>
                                        <p:tav tm="0">
                                          <p:val>
                                            <p:fltVal val="0"/>
                                          </p:val>
                                        </p:tav>
                                        <p:tav tm="100000">
                                          <p:val>
                                            <p:strVal val="#ppt_h"/>
                                          </p:val>
                                        </p:tav>
                                      </p:tavLst>
                                    </p:anim>
                                    <p:animEffect transition="in" filter="fade">
                                      <p:cBhvr>
                                        <p:cTn id="136" dur="500"/>
                                        <p:tgtEl>
                                          <p:spTgt spid="50"/>
                                        </p:tgtEl>
                                      </p:cBhvr>
                                    </p:animEffect>
                                  </p:childTnLst>
                                </p:cTn>
                              </p:par>
                              <p:par>
                                <p:cTn id="137" presetID="53" presetClass="entr" presetSubtype="16" fill="hold" grpId="0" nodeType="withEffect">
                                  <p:stCondLst>
                                    <p:cond delay="200"/>
                                  </p:stCondLst>
                                  <p:childTnLst>
                                    <p:set>
                                      <p:cBhvr>
                                        <p:cTn id="138" dur="1" fill="hold">
                                          <p:stCondLst>
                                            <p:cond delay="0"/>
                                          </p:stCondLst>
                                        </p:cTn>
                                        <p:tgtEl>
                                          <p:spTgt spid="51"/>
                                        </p:tgtEl>
                                        <p:attrNameLst>
                                          <p:attrName>style.visibility</p:attrName>
                                        </p:attrNameLst>
                                      </p:cBhvr>
                                      <p:to>
                                        <p:strVal val="visible"/>
                                      </p:to>
                                    </p:set>
                                    <p:anim calcmode="lin" valueType="num">
                                      <p:cBhvr>
                                        <p:cTn id="139" dur="500" fill="hold"/>
                                        <p:tgtEl>
                                          <p:spTgt spid="51"/>
                                        </p:tgtEl>
                                        <p:attrNameLst>
                                          <p:attrName>ppt_w</p:attrName>
                                        </p:attrNameLst>
                                      </p:cBhvr>
                                      <p:tavLst>
                                        <p:tav tm="0">
                                          <p:val>
                                            <p:fltVal val="0"/>
                                          </p:val>
                                        </p:tav>
                                        <p:tav tm="100000">
                                          <p:val>
                                            <p:strVal val="#ppt_w"/>
                                          </p:val>
                                        </p:tav>
                                      </p:tavLst>
                                    </p:anim>
                                    <p:anim calcmode="lin" valueType="num">
                                      <p:cBhvr>
                                        <p:cTn id="140" dur="500" fill="hold"/>
                                        <p:tgtEl>
                                          <p:spTgt spid="51"/>
                                        </p:tgtEl>
                                        <p:attrNameLst>
                                          <p:attrName>ppt_h</p:attrName>
                                        </p:attrNameLst>
                                      </p:cBhvr>
                                      <p:tavLst>
                                        <p:tav tm="0">
                                          <p:val>
                                            <p:fltVal val="0"/>
                                          </p:val>
                                        </p:tav>
                                        <p:tav tm="100000">
                                          <p:val>
                                            <p:strVal val="#ppt_h"/>
                                          </p:val>
                                        </p:tav>
                                      </p:tavLst>
                                    </p:anim>
                                    <p:animEffect transition="in" filter="fade">
                                      <p:cBhvr>
                                        <p:cTn id="141" dur="500"/>
                                        <p:tgtEl>
                                          <p:spTgt spid="51"/>
                                        </p:tgtEl>
                                      </p:cBhvr>
                                    </p:animEffect>
                                  </p:childTnLst>
                                </p:cTn>
                              </p:par>
                              <p:par>
                                <p:cTn id="142" presetID="53" presetClass="entr" presetSubtype="16" fill="hold" grpId="0" nodeType="withEffect">
                                  <p:stCondLst>
                                    <p:cond delay="200"/>
                                  </p:stCondLst>
                                  <p:childTnLst>
                                    <p:set>
                                      <p:cBhvr>
                                        <p:cTn id="143" dur="1" fill="hold">
                                          <p:stCondLst>
                                            <p:cond delay="0"/>
                                          </p:stCondLst>
                                        </p:cTn>
                                        <p:tgtEl>
                                          <p:spTgt spid="52"/>
                                        </p:tgtEl>
                                        <p:attrNameLst>
                                          <p:attrName>style.visibility</p:attrName>
                                        </p:attrNameLst>
                                      </p:cBhvr>
                                      <p:to>
                                        <p:strVal val="visible"/>
                                      </p:to>
                                    </p:set>
                                    <p:anim calcmode="lin" valueType="num">
                                      <p:cBhvr>
                                        <p:cTn id="144" dur="500" fill="hold"/>
                                        <p:tgtEl>
                                          <p:spTgt spid="52"/>
                                        </p:tgtEl>
                                        <p:attrNameLst>
                                          <p:attrName>ppt_w</p:attrName>
                                        </p:attrNameLst>
                                      </p:cBhvr>
                                      <p:tavLst>
                                        <p:tav tm="0">
                                          <p:val>
                                            <p:fltVal val="0"/>
                                          </p:val>
                                        </p:tav>
                                        <p:tav tm="100000">
                                          <p:val>
                                            <p:strVal val="#ppt_w"/>
                                          </p:val>
                                        </p:tav>
                                      </p:tavLst>
                                    </p:anim>
                                    <p:anim calcmode="lin" valueType="num">
                                      <p:cBhvr>
                                        <p:cTn id="145" dur="500" fill="hold"/>
                                        <p:tgtEl>
                                          <p:spTgt spid="52"/>
                                        </p:tgtEl>
                                        <p:attrNameLst>
                                          <p:attrName>ppt_h</p:attrName>
                                        </p:attrNameLst>
                                      </p:cBhvr>
                                      <p:tavLst>
                                        <p:tav tm="0">
                                          <p:val>
                                            <p:fltVal val="0"/>
                                          </p:val>
                                        </p:tav>
                                        <p:tav tm="100000">
                                          <p:val>
                                            <p:strVal val="#ppt_h"/>
                                          </p:val>
                                        </p:tav>
                                      </p:tavLst>
                                    </p:anim>
                                    <p:animEffect transition="in" filter="fade">
                                      <p:cBhvr>
                                        <p:cTn id="146" dur="500"/>
                                        <p:tgtEl>
                                          <p:spTgt spid="52"/>
                                        </p:tgtEl>
                                      </p:cBhvr>
                                    </p:animEffect>
                                  </p:childTnLst>
                                </p:cTn>
                              </p:par>
                              <p:par>
                                <p:cTn id="147" presetID="53" presetClass="entr" presetSubtype="16" fill="hold" grpId="0" nodeType="withEffect">
                                  <p:stCondLst>
                                    <p:cond delay="200"/>
                                  </p:stCondLst>
                                  <p:childTnLst>
                                    <p:set>
                                      <p:cBhvr>
                                        <p:cTn id="148" dur="1" fill="hold">
                                          <p:stCondLst>
                                            <p:cond delay="0"/>
                                          </p:stCondLst>
                                        </p:cTn>
                                        <p:tgtEl>
                                          <p:spTgt spid="53"/>
                                        </p:tgtEl>
                                        <p:attrNameLst>
                                          <p:attrName>style.visibility</p:attrName>
                                        </p:attrNameLst>
                                      </p:cBhvr>
                                      <p:to>
                                        <p:strVal val="visible"/>
                                      </p:to>
                                    </p:set>
                                    <p:anim calcmode="lin" valueType="num">
                                      <p:cBhvr>
                                        <p:cTn id="149" dur="500" fill="hold"/>
                                        <p:tgtEl>
                                          <p:spTgt spid="53"/>
                                        </p:tgtEl>
                                        <p:attrNameLst>
                                          <p:attrName>ppt_w</p:attrName>
                                        </p:attrNameLst>
                                      </p:cBhvr>
                                      <p:tavLst>
                                        <p:tav tm="0">
                                          <p:val>
                                            <p:fltVal val="0"/>
                                          </p:val>
                                        </p:tav>
                                        <p:tav tm="100000">
                                          <p:val>
                                            <p:strVal val="#ppt_w"/>
                                          </p:val>
                                        </p:tav>
                                      </p:tavLst>
                                    </p:anim>
                                    <p:anim calcmode="lin" valueType="num">
                                      <p:cBhvr>
                                        <p:cTn id="150" dur="500" fill="hold"/>
                                        <p:tgtEl>
                                          <p:spTgt spid="53"/>
                                        </p:tgtEl>
                                        <p:attrNameLst>
                                          <p:attrName>ppt_h</p:attrName>
                                        </p:attrNameLst>
                                      </p:cBhvr>
                                      <p:tavLst>
                                        <p:tav tm="0">
                                          <p:val>
                                            <p:fltVal val="0"/>
                                          </p:val>
                                        </p:tav>
                                        <p:tav tm="100000">
                                          <p:val>
                                            <p:strVal val="#ppt_h"/>
                                          </p:val>
                                        </p:tav>
                                      </p:tavLst>
                                    </p:anim>
                                    <p:animEffect transition="in" filter="fade">
                                      <p:cBhvr>
                                        <p:cTn id="151" dur="500"/>
                                        <p:tgtEl>
                                          <p:spTgt spid="53"/>
                                        </p:tgtEl>
                                      </p:cBhvr>
                                    </p:animEffect>
                                  </p:childTnLst>
                                </p:cTn>
                              </p:par>
                            </p:childTnLst>
                          </p:cTn>
                        </p:par>
                        <p:par>
                          <p:cTn id="152" fill="hold">
                            <p:stCondLst>
                              <p:cond delay="1500"/>
                            </p:stCondLst>
                            <p:childTnLst>
                              <p:par>
                                <p:cTn id="153" presetID="16" presetClass="entr" presetSubtype="26"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barn(inHorizontal)">
                                      <p:cBhvr>
                                        <p:cTn id="155" dur="500"/>
                                        <p:tgtEl>
                                          <p:spTgt spid="55"/>
                                        </p:tgtEl>
                                      </p:cBhvr>
                                    </p:animEffect>
                                  </p:childTnLst>
                                </p:cTn>
                              </p:par>
                              <p:par>
                                <p:cTn id="156" presetID="16" presetClass="entr" presetSubtype="26" fill="hold" grpId="0" nodeType="withEffect">
                                  <p:stCondLst>
                                    <p:cond delay="0"/>
                                  </p:stCondLst>
                                  <p:childTnLst>
                                    <p:set>
                                      <p:cBhvr>
                                        <p:cTn id="157" dur="1" fill="hold">
                                          <p:stCondLst>
                                            <p:cond delay="0"/>
                                          </p:stCondLst>
                                        </p:cTn>
                                        <p:tgtEl>
                                          <p:spTgt spid="56"/>
                                        </p:tgtEl>
                                        <p:attrNameLst>
                                          <p:attrName>style.visibility</p:attrName>
                                        </p:attrNameLst>
                                      </p:cBhvr>
                                      <p:to>
                                        <p:strVal val="visible"/>
                                      </p:to>
                                    </p:set>
                                    <p:animEffect transition="in" filter="barn(inHorizontal)">
                                      <p:cBhvr>
                                        <p:cTn id="158" dur="500"/>
                                        <p:tgtEl>
                                          <p:spTgt spid="56"/>
                                        </p:tgtEl>
                                      </p:cBhvr>
                                    </p:animEffect>
                                  </p:childTnLst>
                                </p:cTn>
                              </p:par>
                            </p:childTnLst>
                          </p:cTn>
                        </p:par>
                        <p:par>
                          <p:cTn id="159" fill="hold">
                            <p:stCondLst>
                              <p:cond delay="2000"/>
                            </p:stCondLst>
                            <p:childTnLst>
                              <p:par>
                                <p:cTn id="160" presetID="16" presetClass="entr" presetSubtype="21"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barn(inVertical)">
                                      <p:cBhvr>
                                        <p:cTn id="162" dur="500"/>
                                        <p:tgtEl>
                                          <p:spTgt spid="54"/>
                                        </p:tgtEl>
                                      </p:cBhvr>
                                    </p:animEffect>
                                  </p:childTnLst>
                                </p:cTn>
                              </p:par>
                            </p:childTnLst>
                          </p:cTn>
                        </p:par>
                        <p:par>
                          <p:cTn id="163" fill="hold">
                            <p:stCondLst>
                              <p:cond delay="2500"/>
                            </p:stCondLst>
                            <p:childTnLst>
                              <p:par>
                                <p:cTn id="164" presetID="22" presetClass="entr" presetSubtype="8" fill="hold" nodeType="afterEffect">
                                  <p:stCondLst>
                                    <p:cond delay="0"/>
                                  </p:stCondLst>
                                  <p:childTnLst>
                                    <p:set>
                                      <p:cBhvr>
                                        <p:cTn id="165" dur="1" fill="hold">
                                          <p:stCondLst>
                                            <p:cond delay="0"/>
                                          </p:stCondLst>
                                        </p:cTn>
                                        <p:tgtEl>
                                          <p:spTgt spid="57"/>
                                        </p:tgtEl>
                                        <p:attrNameLst>
                                          <p:attrName>style.visibility</p:attrName>
                                        </p:attrNameLst>
                                      </p:cBhvr>
                                      <p:to>
                                        <p:strVal val="visible"/>
                                      </p:to>
                                    </p:set>
                                    <p:animEffect transition="in" filter="wipe(left)">
                                      <p:cBhvr>
                                        <p:cTn id="16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1" grpId="0"/>
      <p:bldP spid="22" grpId="0"/>
      <p:bldP spid="23" grpId="0"/>
      <p:bldP spid="24" grpId="0"/>
      <p:bldP spid="25" grpId="0" bldLvl="0" animBg="1"/>
      <p:bldP spid="26" grpId="0" bldLvl="0" animBg="1"/>
      <p:bldP spid="27"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3" grpId="0" bldLvl="0" animBg="1"/>
      <p:bldP spid="54" grpId="0"/>
      <p:bldP spid="55" grpId="0" bldLvl="0" animBg="1"/>
      <p:bldP spid="5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fff86e4 6af6b5fddf126a137f39c8e6"/>
          <p:cNvPicPr>
            <a:picLocks noChangeAspect="1"/>
          </p:cNvPicPr>
          <p:nvPr/>
        </p:nvPicPr>
        <p:blipFill>
          <a:blip r:embed="rId3" cstate="print"/>
          <a:stretch>
            <a:fillRect/>
          </a:stretch>
        </p:blipFill>
        <p:spPr>
          <a:xfrm>
            <a:off x="-10160" y="2779395"/>
            <a:ext cx="12213590" cy="4824095"/>
          </a:xfrm>
          <a:prstGeom prst="rect">
            <a:avLst/>
          </a:prstGeom>
        </p:spPr>
      </p:pic>
      <p:grpSp>
        <p:nvGrpSpPr>
          <p:cNvPr id="96" name="组合 95"/>
          <p:cNvGrpSpPr/>
          <p:nvPr/>
        </p:nvGrpSpPr>
        <p:grpSpPr>
          <a:xfrm>
            <a:off x="2870835" y="1893570"/>
            <a:ext cx="1784985" cy="1784985"/>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schemeClr val="tx1"/>
                </a:solidFill>
                <a:ea typeface="微软雅黑" panose="020B0503020204020204" pitchFamily="34" charset="-122"/>
              </a:endParaRPr>
            </a:p>
          </p:txBody>
        </p:sp>
        <p:sp>
          <p:nvSpPr>
            <p:cNvPr id="98" name="椭圆 9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ea typeface="微软雅黑" panose="020B0503020204020204" pitchFamily="34" charset="-122"/>
              </a:endParaRPr>
            </a:p>
          </p:txBody>
        </p:sp>
      </p:grpSp>
      <p:sp>
        <p:nvSpPr>
          <p:cNvPr id="22" name="矩形 21"/>
          <p:cNvSpPr/>
          <p:nvPr/>
        </p:nvSpPr>
        <p:spPr>
          <a:xfrm>
            <a:off x="600" y="2766965"/>
            <a:ext cx="2640000" cy="12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24" name="矩形 23"/>
          <p:cNvSpPr/>
          <p:nvPr/>
        </p:nvSpPr>
        <p:spPr>
          <a:xfrm>
            <a:off x="5040483" y="2766965"/>
            <a:ext cx="7152117" cy="12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25" name="TextBox 24"/>
          <p:cNvSpPr txBox="1"/>
          <p:nvPr/>
        </p:nvSpPr>
        <p:spPr>
          <a:xfrm>
            <a:off x="5107925" y="1916832"/>
            <a:ext cx="4961616" cy="830997"/>
          </a:xfrm>
          <a:prstGeom prst="rect">
            <a:avLst/>
          </a:prstGeom>
          <a:noFill/>
        </p:spPr>
        <p:txBody>
          <a:bodyPr wrap="none" rtlCol="0">
            <a:spAutoFit/>
          </a:bodyPr>
          <a:lstStyle/>
          <a:p>
            <a:pPr marL="0" lvl="1" algn="ctr"/>
            <a:r>
              <a:rPr lang="en-US" altLang="zh-CN" sz="4800" b="1" dirty="0" smtClean="0">
                <a:latin typeface="Cambria Math" pitchFamily="18" charset="0"/>
                <a:ea typeface="Cambria Math" pitchFamily="18" charset="0"/>
              </a:rPr>
              <a:t>1.</a:t>
            </a:r>
            <a:r>
              <a:rPr lang="zh-CN" altLang="zh-CN" sz="4800" b="1" dirty="0" smtClean="0">
                <a:latin typeface="华文行楷" pitchFamily="2" charset="-122"/>
                <a:ea typeface="创艺简魏碑" pitchFamily="2" charset="-122"/>
              </a:rPr>
              <a:t>党委政府</a:t>
            </a:r>
            <a:r>
              <a:rPr lang="zh-CN" altLang="en-US" sz="4800" b="1" dirty="0" smtClean="0">
                <a:latin typeface="华文行楷" pitchFamily="2" charset="-122"/>
                <a:ea typeface="创艺简魏碑" pitchFamily="2" charset="-122"/>
              </a:rPr>
              <a:t>真重视</a:t>
            </a:r>
            <a:endParaRPr lang="zh-CN" altLang="en-US" sz="4800" b="1" dirty="0">
              <a:latin typeface="华文行楷" pitchFamily="2" charset="-122"/>
              <a:ea typeface="创艺简魏碑" pitchFamily="2" charset="-122"/>
            </a:endParaRPr>
          </a:p>
        </p:txBody>
      </p:sp>
      <p:sp>
        <p:nvSpPr>
          <p:cNvPr id="26" name="TextBox 25"/>
          <p:cNvSpPr txBox="1"/>
          <p:nvPr/>
        </p:nvSpPr>
        <p:spPr>
          <a:xfrm>
            <a:off x="4993359" y="3039507"/>
            <a:ext cx="2492990" cy="461665"/>
          </a:xfrm>
          <a:prstGeom prst="rect">
            <a:avLst/>
          </a:prstGeom>
          <a:noFill/>
        </p:spPr>
        <p:txBody>
          <a:bodyPr wrap="none" rtlCol="0">
            <a:spAutoFit/>
          </a:bodyPr>
          <a:lstStyle/>
          <a:p>
            <a:pPr marL="457200" indent="-457200">
              <a:buFont typeface="Wingdings" panose="05000000000000000000" pitchFamily="2" charset="2"/>
              <a:buChar char="Ø"/>
            </a:pPr>
            <a:r>
              <a:rPr lang="zh-CN" altLang="zh-CN" sz="2400" b="1" dirty="0" smtClean="0"/>
              <a:t>成立领导机构</a:t>
            </a:r>
            <a:endParaRPr lang="zh-CN" altLang="en-US" sz="2135" dirty="0">
              <a:solidFill>
                <a:srgbClr val="000000"/>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7976034" y="3039507"/>
            <a:ext cx="2492990" cy="461665"/>
          </a:xfrm>
          <a:prstGeom prst="rect">
            <a:avLst/>
          </a:prstGeom>
          <a:noFill/>
        </p:spPr>
        <p:txBody>
          <a:bodyPr wrap="none" rtlCol="0">
            <a:spAutoFit/>
          </a:bodyPr>
          <a:lstStyle/>
          <a:p>
            <a:pPr marL="457200" indent="-457200">
              <a:buFont typeface="Wingdings" panose="05000000000000000000" pitchFamily="2" charset="2"/>
              <a:buChar char="Ø"/>
            </a:pPr>
            <a:r>
              <a:rPr lang="zh-CN" altLang="en-US" sz="2400" b="1" dirty="0" smtClean="0"/>
              <a:t>制定</a:t>
            </a:r>
            <a:r>
              <a:rPr lang="zh-CN" altLang="zh-CN" sz="2400" b="1" dirty="0" smtClean="0"/>
              <a:t>具体方案</a:t>
            </a:r>
            <a:endParaRPr lang="zh-CN" altLang="en-US" sz="2135" dirty="0">
              <a:solidFill>
                <a:srgbClr val="000000"/>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4993359" y="3603182"/>
            <a:ext cx="2492990" cy="461665"/>
          </a:xfrm>
          <a:prstGeom prst="rect">
            <a:avLst/>
          </a:prstGeom>
          <a:noFill/>
        </p:spPr>
        <p:txBody>
          <a:bodyPr wrap="none" rtlCol="0">
            <a:spAutoFit/>
          </a:bodyPr>
          <a:lstStyle/>
          <a:p>
            <a:pPr marL="457200" indent="-457200">
              <a:buFont typeface="Wingdings" panose="05000000000000000000" pitchFamily="2" charset="2"/>
              <a:buChar char="Ø"/>
            </a:pPr>
            <a:r>
              <a:rPr lang="zh-CN" altLang="zh-CN" sz="2400" b="1" dirty="0" smtClean="0"/>
              <a:t>召开动员会议</a:t>
            </a:r>
            <a:endParaRPr lang="zh-CN" altLang="en-US" sz="2135" dirty="0">
              <a:solidFill>
                <a:srgbClr val="000000"/>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7976034" y="3603182"/>
            <a:ext cx="2492990" cy="461665"/>
          </a:xfrm>
          <a:prstGeom prst="rect">
            <a:avLst/>
          </a:prstGeom>
          <a:noFill/>
        </p:spPr>
        <p:txBody>
          <a:bodyPr wrap="none" rtlCol="0">
            <a:spAutoFit/>
          </a:bodyPr>
          <a:lstStyle/>
          <a:p>
            <a:pPr marL="457200" indent="-457200">
              <a:buFont typeface="Wingdings" panose="05000000000000000000" pitchFamily="2" charset="2"/>
              <a:buChar char="Ø"/>
            </a:pPr>
            <a:r>
              <a:rPr lang="zh-CN" altLang="zh-CN" sz="2400" b="1" dirty="0" smtClean="0"/>
              <a:t>建立宣教阵地</a:t>
            </a:r>
            <a:endParaRPr lang="zh-CN" altLang="en-US" sz="2135" dirty="0">
              <a:solidFill>
                <a:srgbClr val="000000"/>
              </a:solidFill>
              <a:latin typeface="微软雅黑" panose="020B0503020204020204" pitchFamily="34" charset="-122"/>
              <a:ea typeface="微软雅黑" panose="020B0503020204020204" pitchFamily="34" charset="-122"/>
            </a:endParaRPr>
          </a:p>
        </p:txBody>
      </p:sp>
      <p:pic>
        <p:nvPicPr>
          <p:cNvPr id="3" name="图片 2" descr="225da004e33bc420a6143430761b0716"/>
          <p:cNvPicPr>
            <a:picLocks noChangeAspect="1"/>
          </p:cNvPicPr>
          <p:nvPr/>
        </p:nvPicPr>
        <p:blipFill>
          <a:blip r:embed="rId4" cstate="print"/>
          <a:stretch>
            <a:fillRect/>
          </a:stretch>
        </p:blipFill>
        <p:spPr>
          <a:xfrm>
            <a:off x="9563735" y="0"/>
            <a:ext cx="2628265" cy="2685415"/>
          </a:xfrm>
          <a:prstGeom prst="rect">
            <a:avLst/>
          </a:prstGeom>
        </p:spPr>
      </p:pic>
      <p:pic>
        <p:nvPicPr>
          <p:cNvPr id="16" name="Picture 10" descr="121-2副本"/>
          <p:cNvPicPr>
            <a:picLocks noChangeAspect="1" noChangeArrowheads="1"/>
          </p:cNvPicPr>
          <p:nvPr/>
        </p:nvPicPr>
        <p:blipFill>
          <a:blip r:embed="rId5" cstate="print"/>
          <a:srcRect/>
          <a:stretch>
            <a:fillRect/>
          </a:stretch>
        </p:blipFill>
        <p:spPr bwMode="auto">
          <a:xfrm>
            <a:off x="2870835" y="1685925"/>
            <a:ext cx="2029460" cy="1917065"/>
          </a:xfrm>
          <a:prstGeom prst="rect">
            <a:avLst/>
          </a:prstGeom>
          <a:noFill/>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xmlns=""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right)">
                                      <p:cBhvr>
                                        <p:cTn id="10" dur="500"/>
                                        <p:tgtEl>
                                          <p:spTgt spid="22"/>
                                        </p:tgtEl>
                                      </p:cBhvr>
                                    </p:animEffect>
                                  </p:childTnLst>
                                </p:cTn>
                              </p:par>
                            </p:childTnLst>
                          </p:cTn>
                        </p:par>
                        <p:par>
                          <p:cTn id="11" fill="hold">
                            <p:stCondLst>
                              <p:cond delay="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25"/>
                                        </p:tgtEl>
                                        <p:attrNameLst>
                                          <p:attrName>style.visibility</p:attrName>
                                        </p:attrNameLst>
                                      </p:cBhvr>
                                      <p:to>
                                        <p:strVal val="visible"/>
                                      </p:to>
                                    </p:set>
                                    <p:anim by="(-#ppt_w*2)" calcmode="lin" valueType="num">
                                      <p:cBhvr rctx="PPT">
                                        <p:cTn id="14" dur="500" autoRev="1" fill="hold">
                                          <p:stCondLst>
                                            <p:cond delay="0"/>
                                          </p:stCondLst>
                                        </p:cTn>
                                        <p:tgtEl>
                                          <p:spTgt spid="25"/>
                                        </p:tgtEl>
                                        <p:attrNameLst>
                                          <p:attrName>ppt_w</p:attrName>
                                        </p:attrNameLst>
                                      </p:cBhvr>
                                    </p:anim>
                                    <p:anim by="(#ppt_w*0.50)" calcmode="lin" valueType="num">
                                      <p:cBhvr>
                                        <p:cTn id="15" dur="500" decel="50000" autoRev="1" fill="hold">
                                          <p:stCondLst>
                                            <p:cond delay="0"/>
                                          </p:stCondLst>
                                        </p:cTn>
                                        <p:tgtEl>
                                          <p:spTgt spid="25"/>
                                        </p:tgtEl>
                                        <p:attrNameLst>
                                          <p:attrName>ppt_x</p:attrName>
                                        </p:attrNameLst>
                                      </p:cBhvr>
                                    </p:anim>
                                    <p:anim from="(-#ppt_h/2)" to="(#ppt_y)" calcmode="lin" valueType="num">
                                      <p:cBhvr>
                                        <p:cTn id="16" dur="1000" fill="hold">
                                          <p:stCondLst>
                                            <p:cond delay="0"/>
                                          </p:stCondLst>
                                        </p:cTn>
                                        <p:tgtEl>
                                          <p:spTgt spid="25"/>
                                        </p:tgtEl>
                                        <p:attrNameLst>
                                          <p:attrName>ppt_y</p:attrName>
                                        </p:attrNameLst>
                                      </p:cBhvr>
                                    </p:anim>
                                    <p:animRot by="21600000">
                                      <p:cBhvr>
                                        <p:cTn id="17" dur="1000" fill="hold">
                                          <p:stCondLst>
                                            <p:cond delay="0"/>
                                          </p:stCondLst>
                                        </p:cTn>
                                        <p:tgtEl>
                                          <p:spTgt spid="25"/>
                                        </p:tgtEl>
                                        <p:attrNameLst>
                                          <p:attrName>r</p:attrName>
                                        </p:attrNameLst>
                                      </p:cBhvr>
                                    </p:animRot>
                                  </p:childTnLst>
                                </p:cTn>
                              </p:par>
                              <p:par>
                                <p:cTn id="18" presetID="41" presetClass="entr" presetSubtype="0" fill="hold" grpId="1" nodeType="withEffect">
                                  <p:stCondLst>
                                    <p:cond delay="0"/>
                                  </p:stCondLst>
                                  <p:iterate type="lt">
                                    <p:tmPct val="10000"/>
                                  </p:iterate>
                                  <p:childTnLst>
                                    <p:set>
                                      <p:cBhvr>
                                        <p:cTn id="19" dur="1" fill="hold">
                                          <p:stCondLst>
                                            <p:cond delay="0"/>
                                          </p:stCondLst>
                                        </p:cTn>
                                        <p:tgtEl>
                                          <p:spTgt spid="25"/>
                                        </p:tgtEl>
                                        <p:attrNameLst>
                                          <p:attrName>style.visibility</p:attrName>
                                        </p:attrNameLst>
                                      </p:cBhvr>
                                      <p:to>
                                        <p:strVal val="visible"/>
                                      </p:to>
                                    </p:set>
                                    <p:anim calcmode="lin" valueType="num">
                                      <p:cBhvr>
                                        <p:cTn id="20"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1" dur="1000" fill="hold"/>
                                        <p:tgtEl>
                                          <p:spTgt spid="25"/>
                                        </p:tgtEl>
                                        <p:attrNameLst>
                                          <p:attrName>ppt_y</p:attrName>
                                        </p:attrNameLst>
                                      </p:cBhvr>
                                      <p:tavLst>
                                        <p:tav tm="0">
                                          <p:val>
                                            <p:strVal val="#ppt_y"/>
                                          </p:val>
                                        </p:tav>
                                        <p:tav tm="100000">
                                          <p:val>
                                            <p:strVal val="#ppt_y"/>
                                          </p:val>
                                        </p:tav>
                                      </p:tavLst>
                                    </p:anim>
                                    <p:anim calcmode="lin" valueType="num">
                                      <p:cBhvr>
                                        <p:cTn id="22"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3"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1000" tmFilter="0,0; .5, 1; 1, 1"/>
                                        <p:tgtEl>
                                          <p:spTgt spid="25"/>
                                        </p:tgtEl>
                                      </p:cBhvr>
                                    </p:animEffect>
                                  </p:childTnLst>
                                </p:cTn>
                              </p:par>
                            </p:childTnLst>
                          </p:cTn>
                        </p:par>
                        <p:par>
                          <p:cTn id="25" fill="hold">
                            <p:stCondLst>
                              <p:cond delay="2300"/>
                            </p:stCondLst>
                            <p:childTnLst>
                              <p:par>
                                <p:cTn id="26" presetID="14" presetClass="entr" presetSubtype="1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randombar(horizontal)">
                                      <p:cBhvr>
                                        <p:cTn id="28" dur="500"/>
                                        <p:tgtEl>
                                          <p:spTgt spid="2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randombar(horizontal)">
                                      <p:cBhvr>
                                        <p:cTn id="31" dur="500"/>
                                        <p:tgtEl>
                                          <p:spTgt spid="2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randombar(horizontal)">
                                      <p:cBhvr>
                                        <p:cTn id="34" dur="500"/>
                                        <p:tgtEl>
                                          <p:spTgt spid="28"/>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4" grpId="0" bldLvl="0" animBg="1"/>
      <p:bldP spid="25" grpId="0"/>
      <p:bldP spid="25" grpId="1"/>
      <p:bldP spid="26"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10"/>
          <p:cNvSpPr txBox="1">
            <a:spLocks noChangeArrowheads="1"/>
          </p:cNvSpPr>
          <p:nvPr/>
        </p:nvSpPr>
        <p:spPr bwMode="auto">
          <a:xfrm>
            <a:off x="1296067" y="278219"/>
            <a:ext cx="4680076" cy="461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8" tIns="45713" rIns="91428" bIns="4571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latin typeface="华文中宋" pitchFamily="2" charset="-122"/>
                <a:ea typeface="华文中宋" pitchFamily="2" charset="-122"/>
                <a:cs typeface="+mn-ea"/>
                <a:sym typeface="+mn-lt"/>
              </a:rPr>
              <a:t>党委政府真重视</a:t>
            </a:r>
            <a:endParaRPr lang="zh-CN" altLang="en-US" sz="2400" b="1" dirty="0">
              <a:latin typeface="华文中宋" pitchFamily="2" charset="-122"/>
              <a:ea typeface="华文中宋" pitchFamily="2" charset="-122"/>
              <a:cs typeface="+mn-ea"/>
              <a:sym typeface="+mn-lt"/>
            </a:endParaRPr>
          </a:p>
        </p:txBody>
      </p:sp>
      <p:sp>
        <p:nvSpPr>
          <p:cNvPr id="36" name="Rectangle 60"/>
          <p:cNvSpPr>
            <a:spLocks noChangeArrowheads="1"/>
          </p:cNvSpPr>
          <p:nvPr/>
        </p:nvSpPr>
        <p:spPr bwMode="auto">
          <a:xfrm>
            <a:off x="1215812" y="3972652"/>
            <a:ext cx="1509713" cy="377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78" tIns="34289" rIns="68578" bIns="34289">
            <a:spAutoFit/>
          </a:bodyPr>
          <a:lstStyle/>
          <a:p>
            <a:pPr algn="ctr"/>
            <a:r>
              <a:rPr lang="zh-CN" altLang="en-US" sz="2000" b="1" dirty="0" smtClean="0">
                <a:solidFill>
                  <a:srgbClr val="FF0000"/>
                </a:solidFill>
                <a:latin typeface="微软雅黑" panose="020B0503020204020204" pitchFamily="34" charset="-122"/>
                <a:ea typeface="微软雅黑" panose="020B0503020204020204" pitchFamily="34" charset="-122"/>
                <a:sym typeface="Calibri" panose="020F0502020204030204" pitchFamily="34" charset="0"/>
              </a:rPr>
              <a:t>领导机构</a:t>
            </a:r>
            <a:endParaRPr lang="en-US" sz="2000" b="1" dirty="0">
              <a:solidFill>
                <a:srgbClr val="FF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7" name="矩形 47"/>
          <p:cNvSpPr>
            <a:spLocks noChangeArrowheads="1"/>
          </p:cNvSpPr>
          <p:nvPr/>
        </p:nvSpPr>
        <p:spPr bwMode="auto">
          <a:xfrm>
            <a:off x="911424" y="4437112"/>
            <a:ext cx="2067079" cy="139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square" lIns="68570" tIns="34286" rIns="68570" bIns="34286">
            <a:spAutoFit/>
          </a:bodyPr>
          <a:lstStyle/>
          <a:p>
            <a:pPr algn="just">
              <a:lnSpc>
                <a:spcPct val="110000"/>
              </a:lnSpc>
            </a:pPr>
            <a:r>
              <a:rPr lang="zh-CN" altLang="zh-CN" sz="2000" b="1" dirty="0" smtClean="0"/>
              <a:t>市委、市政府把安全生产宣传教育工作纳入安全生产长效机制</a:t>
            </a:r>
            <a:endParaRPr lang="zh-CN" altLang="en-US" sz="2000" b="1" dirty="0">
              <a:latin typeface="微软雅黑" panose="020B0503020204020204" pitchFamily="34" charset="-122"/>
              <a:ea typeface="微软雅黑" panose="020B0503020204020204" pitchFamily="34" charset="-122"/>
            </a:endParaRPr>
          </a:p>
        </p:txBody>
      </p:sp>
      <p:sp>
        <p:nvSpPr>
          <p:cNvPr id="39" name="Rectangle 60"/>
          <p:cNvSpPr>
            <a:spLocks noChangeArrowheads="1"/>
          </p:cNvSpPr>
          <p:nvPr/>
        </p:nvSpPr>
        <p:spPr bwMode="auto">
          <a:xfrm>
            <a:off x="4064050" y="3972652"/>
            <a:ext cx="1509713" cy="377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78" tIns="34289" rIns="68578" bIns="34289">
            <a:spAutoFit/>
          </a:bodyPr>
          <a:lstStyle/>
          <a:p>
            <a:pPr algn="ctr"/>
            <a:r>
              <a:rPr lang="zh-CN" altLang="en-US" sz="2000" b="1" dirty="0" smtClean="0">
                <a:solidFill>
                  <a:srgbClr val="FF0000"/>
                </a:solidFill>
                <a:latin typeface="微软雅黑" panose="020B0503020204020204" pitchFamily="34" charset="-122"/>
                <a:ea typeface="微软雅黑" panose="020B0503020204020204" pitchFamily="34" charset="-122"/>
                <a:sym typeface="Calibri" panose="020F0502020204030204" pitchFamily="34" charset="0"/>
              </a:rPr>
              <a:t>制定方案</a:t>
            </a:r>
            <a:endParaRPr lang="en-US" sz="2000" b="1" dirty="0">
              <a:solidFill>
                <a:srgbClr val="FF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0" name="矩形 47"/>
          <p:cNvSpPr>
            <a:spLocks noChangeArrowheads="1"/>
          </p:cNvSpPr>
          <p:nvPr/>
        </p:nvSpPr>
        <p:spPr bwMode="auto">
          <a:xfrm>
            <a:off x="3863752" y="4437112"/>
            <a:ext cx="2067079" cy="13003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square" lIns="68570" tIns="34286" rIns="68570" bIns="34286">
            <a:spAutoFit/>
          </a:bodyPr>
          <a:lstStyle/>
          <a:p>
            <a:pPr algn="just"/>
            <a:r>
              <a:rPr lang="zh-CN" altLang="en-US" sz="2000" b="1" dirty="0" smtClean="0"/>
              <a:t>制定</a:t>
            </a:r>
            <a:r>
              <a:rPr lang="zh-CN" altLang="zh-CN" sz="2000" b="1" dirty="0" smtClean="0"/>
              <a:t>工作方案</a:t>
            </a:r>
            <a:r>
              <a:rPr lang="zh-CN" altLang="en-US" sz="2000" b="1" dirty="0" smtClean="0"/>
              <a:t>，</a:t>
            </a:r>
            <a:r>
              <a:rPr lang="zh-CN" altLang="zh-CN" sz="2000" b="1" dirty="0" smtClean="0"/>
              <a:t>明确工作任务、活动标准和时限要求</a:t>
            </a:r>
            <a:endParaRPr lang="zh-CN" altLang="zh-CN" sz="2000" b="1" dirty="0"/>
          </a:p>
        </p:txBody>
      </p:sp>
      <p:sp>
        <p:nvSpPr>
          <p:cNvPr id="42" name="Rectangle 60"/>
          <p:cNvSpPr>
            <a:spLocks noChangeArrowheads="1"/>
          </p:cNvSpPr>
          <p:nvPr/>
        </p:nvSpPr>
        <p:spPr bwMode="auto">
          <a:xfrm>
            <a:off x="6831991" y="3972652"/>
            <a:ext cx="1509713" cy="377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78" tIns="34289" rIns="68578" bIns="34289">
            <a:spAutoFit/>
          </a:bodyPr>
          <a:lstStyle/>
          <a:p>
            <a:pPr algn="ctr"/>
            <a:r>
              <a:rPr lang="zh-CN" altLang="en-US" sz="2000" b="1" dirty="0" smtClean="0">
                <a:solidFill>
                  <a:srgbClr val="FF0000"/>
                </a:solidFill>
                <a:latin typeface="微软雅黑" panose="020B0503020204020204" pitchFamily="34" charset="-122"/>
                <a:ea typeface="微软雅黑" panose="020B0503020204020204" pitchFamily="34" charset="-122"/>
                <a:sym typeface="Calibri" panose="020F0502020204030204" pitchFamily="34" charset="0"/>
              </a:rPr>
              <a:t>动员会议</a:t>
            </a:r>
            <a:endParaRPr lang="en-US" sz="2000" b="1" dirty="0">
              <a:solidFill>
                <a:srgbClr val="FF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3" name="矩形 47"/>
          <p:cNvSpPr>
            <a:spLocks noChangeArrowheads="1"/>
          </p:cNvSpPr>
          <p:nvPr/>
        </p:nvSpPr>
        <p:spPr bwMode="auto">
          <a:xfrm>
            <a:off x="6600056" y="4437112"/>
            <a:ext cx="2067079" cy="1423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square" lIns="68570" tIns="34286" rIns="68570" bIns="34286">
            <a:spAutoFit/>
          </a:bodyPr>
          <a:lstStyle/>
          <a:p>
            <a:pPr algn="just">
              <a:lnSpc>
                <a:spcPct val="110000"/>
              </a:lnSpc>
            </a:pPr>
            <a:r>
              <a:rPr lang="zh-CN" altLang="zh-CN" sz="2000" b="1" dirty="0" smtClean="0"/>
              <a:t>召开全市安全生产宣传教育工作动员会，市长</a:t>
            </a:r>
            <a:r>
              <a:rPr lang="zh-CN" altLang="en-US" sz="2000" b="1" dirty="0" smtClean="0"/>
              <a:t>亲自</a:t>
            </a:r>
            <a:r>
              <a:rPr lang="zh-CN" altLang="zh-CN" sz="2000" b="1" dirty="0" smtClean="0"/>
              <a:t>动员部署</a:t>
            </a:r>
            <a:endParaRPr lang="zh-CN" altLang="en-US" sz="2000" b="1" dirty="0">
              <a:latin typeface="微软雅黑" panose="020B0503020204020204" pitchFamily="34" charset="-122"/>
              <a:ea typeface="微软雅黑" panose="020B0503020204020204" pitchFamily="34" charset="-122"/>
            </a:endParaRPr>
          </a:p>
        </p:txBody>
      </p:sp>
      <p:sp>
        <p:nvSpPr>
          <p:cNvPr id="45" name="Rectangle 60"/>
          <p:cNvSpPr>
            <a:spLocks noChangeArrowheads="1"/>
          </p:cNvSpPr>
          <p:nvPr/>
        </p:nvSpPr>
        <p:spPr bwMode="auto">
          <a:xfrm>
            <a:off x="9615304" y="3972652"/>
            <a:ext cx="1509713" cy="377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78" tIns="34289" rIns="68578" bIns="34289">
            <a:spAutoFit/>
          </a:bodyPr>
          <a:lstStyle/>
          <a:p>
            <a:pPr algn="ctr"/>
            <a:r>
              <a:rPr lang="zh-CN" altLang="en-US" sz="2000" b="1" dirty="0" smtClean="0">
                <a:solidFill>
                  <a:srgbClr val="FF0000"/>
                </a:solidFill>
                <a:latin typeface="微软雅黑" panose="020B0503020204020204" pitchFamily="34" charset="-122"/>
                <a:ea typeface="微软雅黑" panose="020B0503020204020204" pitchFamily="34" charset="-122"/>
                <a:sym typeface="Calibri" panose="020F0502020204030204" pitchFamily="34" charset="0"/>
              </a:rPr>
              <a:t>建立阵地</a:t>
            </a:r>
            <a:endParaRPr lang="en-US" sz="2000" b="1" dirty="0">
              <a:solidFill>
                <a:srgbClr val="FF0000"/>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6" name="矩形 47"/>
          <p:cNvSpPr>
            <a:spLocks noChangeArrowheads="1"/>
          </p:cNvSpPr>
          <p:nvPr/>
        </p:nvSpPr>
        <p:spPr bwMode="auto">
          <a:xfrm>
            <a:off x="9408368" y="4509120"/>
            <a:ext cx="2067079" cy="13003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square" lIns="68570" tIns="34286" rIns="68570" bIns="34286">
            <a:spAutoFit/>
          </a:bodyPr>
          <a:lstStyle/>
          <a:p>
            <a:pPr algn="just"/>
            <a:r>
              <a:rPr lang="zh-CN" altLang="zh-CN" sz="2000" b="1" dirty="0" smtClean="0"/>
              <a:t>成立市安全生产宣传教育中心，负责安全生产宣传教育具体工作</a:t>
            </a:r>
            <a:endParaRPr lang="zh-CN" altLang="zh-CN" sz="2000" b="1" dirty="0"/>
          </a:p>
        </p:txBody>
      </p:sp>
      <p:sp>
        <p:nvSpPr>
          <p:cNvPr id="5" name="矩形 4"/>
          <p:cNvSpPr/>
          <p:nvPr/>
        </p:nvSpPr>
        <p:spPr>
          <a:xfrm>
            <a:off x="-24130" y="6612890"/>
            <a:ext cx="12277725" cy="245110"/>
          </a:xfrm>
          <a:prstGeom prst="rect">
            <a:avLst/>
          </a:prstGeom>
          <a:gradFill>
            <a:gsLst>
              <a:gs pos="0">
                <a:srgbClr val="FFFF00"/>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直接连接符 48"/>
          <p:cNvCxnSpPr/>
          <p:nvPr/>
        </p:nvCxnSpPr>
        <p:spPr>
          <a:xfrm>
            <a:off x="0" y="692696"/>
            <a:ext cx="12177803" cy="0"/>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pic>
        <p:nvPicPr>
          <p:cNvPr id="35" name="图片 34" descr="安全生产七进方案.jpg"/>
          <p:cNvPicPr>
            <a:picLocks noChangeAspect="1"/>
          </p:cNvPicPr>
          <p:nvPr/>
        </p:nvPicPr>
        <p:blipFill>
          <a:blip r:embed="rId3" cstate="print"/>
          <a:stretch>
            <a:fillRect/>
          </a:stretch>
        </p:blipFill>
        <p:spPr>
          <a:xfrm>
            <a:off x="3791744" y="980729"/>
            <a:ext cx="2031401" cy="2880320"/>
          </a:xfrm>
          <a:prstGeom prst="rect">
            <a:avLst/>
          </a:prstGeom>
          <a:ln w="63500" cmpd="thinThick">
            <a:solidFill>
              <a:srgbClr val="FF0000"/>
            </a:solidFill>
          </a:ln>
        </p:spPr>
      </p:pic>
      <p:pic>
        <p:nvPicPr>
          <p:cNvPr id="23" name="图片 22" descr="安全生产七进方案.jpg"/>
          <p:cNvPicPr>
            <a:picLocks noChangeAspect="1"/>
          </p:cNvPicPr>
          <p:nvPr/>
        </p:nvPicPr>
        <p:blipFill>
          <a:blip r:embed="rId4" cstate="print"/>
          <a:stretch>
            <a:fillRect/>
          </a:stretch>
        </p:blipFill>
        <p:spPr>
          <a:xfrm>
            <a:off x="6600056" y="980728"/>
            <a:ext cx="2031401" cy="2880320"/>
          </a:xfrm>
          <a:prstGeom prst="rect">
            <a:avLst/>
          </a:prstGeom>
          <a:ln w="63500" cmpd="thinThick">
            <a:solidFill>
              <a:srgbClr val="FF0000"/>
            </a:solidFill>
          </a:ln>
        </p:spPr>
      </p:pic>
      <p:pic>
        <p:nvPicPr>
          <p:cNvPr id="32" name="图片 31" descr="安全生产七进方案.jpg"/>
          <p:cNvPicPr>
            <a:picLocks noChangeAspect="1"/>
          </p:cNvPicPr>
          <p:nvPr/>
        </p:nvPicPr>
        <p:blipFill>
          <a:blip r:embed="rId5" cstate="print">
            <a:lum contrast="-35000"/>
          </a:blip>
          <a:stretch>
            <a:fillRect/>
          </a:stretch>
        </p:blipFill>
        <p:spPr>
          <a:xfrm>
            <a:off x="9408368" y="1022806"/>
            <a:ext cx="2031401" cy="2796163"/>
          </a:xfrm>
          <a:prstGeom prst="rect">
            <a:avLst/>
          </a:prstGeom>
          <a:gradFill>
            <a:gsLst>
              <a:gs pos="0">
                <a:schemeClr val="tx1">
                  <a:lumMod val="50000"/>
                  <a:lumOff val="50000"/>
                </a:schemeClr>
              </a:gs>
              <a:gs pos="39999">
                <a:srgbClr val="85C2FF"/>
              </a:gs>
              <a:gs pos="70000">
                <a:srgbClr val="C4D6EB"/>
              </a:gs>
              <a:gs pos="100000">
                <a:srgbClr val="FFEBFA"/>
              </a:gs>
            </a:gsLst>
            <a:lin ang="5400000" scaled="0"/>
          </a:gradFill>
          <a:ln w="63500" cmpd="thinThick">
            <a:solidFill>
              <a:srgbClr val="FF0000"/>
            </a:solidFill>
          </a:ln>
        </p:spPr>
      </p:pic>
      <p:pic>
        <p:nvPicPr>
          <p:cNvPr id="33" name="图片 32" descr="安全生产七进方案.jpg"/>
          <p:cNvPicPr>
            <a:picLocks noChangeAspect="1"/>
          </p:cNvPicPr>
          <p:nvPr/>
        </p:nvPicPr>
        <p:blipFill>
          <a:blip r:embed="rId6" cstate="print"/>
          <a:stretch>
            <a:fillRect/>
          </a:stretch>
        </p:blipFill>
        <p:spPr>
          <a:xfrm>
            <a:off x="968255" y="980728"/>
            <a:ext cx="2031401" cy="2880320"/>
          </a:xfrm>
          <a:prstGeom prst="rect">
            <a:avLst/>
          </a:prstGeom>
          <a:ln w="63500" cmpd="thinThick">
            <a:solidFill>
              <a:srgbClr val="FF0000"/>
            </a:solidFill>
          </a:ln>
        </p:spPr>
      </p:pic>
    </p:spTree>
  </p:cSld>
  <p:clrMapOvr>
    <a:masterClrMapping/>
  </p:clrMapOvr>
  <mc:AlternateContent xmlns:mc="http://schemas.openxmlformats.org/markup-compatibility/2006">
    <mc:Choice xmlns:p14="http://schemas.microsoft.com/office/powerpoint/2010/main" xmlns=""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randombar(horizontal)">
                                      <p:cBhvr>
                                        <p:cTn id="14" dur="500"/>
                                        <p:tgtEl>
                                          <p:spTgt spid="4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randombar(horizontal)">
                                      <p:cBhvr>
                                        <p:cTn id="20" dur="500"/>
                                        <p:tgtEl>
                                          <p:spTgt spid="4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randombar(horizontal)">
                                      <p:cBhvr>
                                        <p:cTn id="26" dur="500"/>
                                        <p:tgtEl>
                                          <p:spTgt spid="4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randombar(horizontal)">
                                      <p:cBhvr>
                                        <p:cTn id="32" dur="500"/>
                                        <p:tgtEl>
                                          <p:spTgt spid="37"/>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left)">
                                      <p:cBhvr>
                                        <p:cTn id="3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6" grpId="0"/>
      <p:bldP spid="37" grpId="0"/>
      <p:bldP spid="39" grpId="0"/>
      <p:bldP spid="40" grpId="0"/>
      <p:bldP spid="42" grpId="0"/>
      <p:bldP spid="43"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fff86e4 6af6b5fddf126a137f39c8e6"/>
          <p:cNvPicPr>
            <a:picLocks noChangeAspect="1"/>
          </p:cNvPicPr>
          <p:nvPr/>
        </p:nvPicPr>
        <p:blipFill>
          <a:blip r:embed="rId3" cstate="print"/>
          <a:stretch>
            <a:fillRect/>
          </a:stretch>
        </p:blipFill>
        <p:spPr>
          <a:xfrm>
            <a:off x="0" y="2708920"/>
            <a:ext cx="12213590" cy="4824095"/>
          </a:xfrm>
          <a:prstGeom prst="rect">
            <a:avLst/>
          </a:prstGeom>
        </p:spPr>
      </p:pic>
      <p:grpSp>
        <p:nvGrpSpPr>
          <p:cNvPr id="96" name="组合 95"/>
          <p:cNvGrpSpPr/>
          <p:nvPr/>
        </p:nvGrpSpPr>
        <p:grpSpPr>
          <a:xfrm>
            <a:off x="2967355" y="1946275"/>
            <a:ext cx="1784985" cy="1784985"/>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solidFill>
                  <a:schemeClr val="tx1"/>
                </a:solidFill>
                <a:ea typeface="微软雅黑" panose="020B0503020204020204" pitchFamily="34" charset="-122"/>
              </a:endParaRPr>
            </a:p>
          </p:txBody>
        </p:sp>
        <p:sp>
          <p:nvSpPr>
            <p:cNvPr id="98" name="椭圆 9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ea typeface="微软雅黑" panose="020B0503020204020204" pitchFamily="34" charset="-122"/>
              </a:endParaRPr>
            </a:p>
          </p:txBody>
        </p:sp>
      </p:grpSp>
      <p:sp>
        <p:nvSpPr>
          <p:cNvPr id="33" name="矩形 32"/>
          <p:cNvSpPr/>
          <p:nvPr/>
        </p:nvSpPr>
        <p:spPr>
          <a:xfrm>
            <a:off x="600" y="2838720"/>
            <a:ext cx="2640000" cy="12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34" name="矩形 33"/>
          <p:cNvSpPr/>
          <p:nvPr/>
        </p:nvSpPr>
        <p:spPr>
          <a:xfrm>
            <a:off x="5040483" y="2838720"/>
            <a:ext cx="7152117" cy="12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35" name="TextBox 34"/>
          <p:cNvSpPr txBox="1"/>
          <p:nvPr/>
        </p:nvSpPr>
        <p:spPr>
          <a:xfrm>
            <a:off x="4987307" y="1767113"/>
            <a:ext cx="5049780" cy="830997"/>
          </a:xfrm>
          <a:prstGeom prst="rect">
            <a:avLst/>
          </a:prstGeom>
          <a:noFill/>
        </p:spPr>
        <p:txBody>
          <a:bodyPr wrap="none" rtlCol="0">
            <a:spAutoFit/>
          </a:bodyPr>
          <a:lstStyle/>
          <a:p>
            <a:pPr algn="l"/>
            <a:r>
              <a:rPr lang="en-US" altLang="zh-CN" sz="4800" b="1" dirty="0" smtClean="0">
                <a:latin typeface="Cambria Math" pitchFamily="18" charset="0"/>
                <a:ea typeface="Cambria Math" pitchFamily="18" charset="0"/>
              </a:rPr>
              <a:t>2.</a:t>
            </a:r>
            <a:r>
              <a:rPr lang="zh-CN" altLang="en-US" sz="4800" b="1" dirty="0" smtClean="0">
                <a:latin typeface="华文行楷" pitchFamily="2" charset="-122"/>
                <a:ea typeface="创艺简魏碑" pitchFamily="2" charset="-122"/>
              </a:rPr>
              <a:t>细化措施真落实</a:t>
            </a:r>
            <a:endParaRPr lang="zh-CN" altLang="en-US" sz="4800" b="1" dirty="0">
              <a:latin typeface="华文行楷" pitchFamily="2" charset="-122"/>
              <a:ea typeface="创艺简魏碑" pitchFamily="2" charset="-122"/>
            </a:endParaRPr>
          </a:p>
        </p:txBody>
      </p:sp>
      <p:sp>
        <p:nvSpPr>
          <p:cNvPr id="36" name="TextBox 35"/>
          <p:cNvSpPr txBox="1"/>
          <p:nvPr/>
        </p:nvSpPr>
        <p:spPr>
          <a:xfrm>
            <a:off x="4993359" y="3111262"/>
            <a:ext cx="3108543" cy="461665"/>
          </a:xfrm>
          <a:prstGeom prst="rect">
            <a:avLst/>
          </a:prstGeom>
          <a:noFill/>
        </p:spPr>
        <p:txBody>
          <a:bodyPr wrap="none" rtlCol="0">
            <a:spAutoFit/>
          </a:bodyPr>
          <a:lstStyle/>
          <a:p>
            <a:pPr marL="457200" indent="-457200">
              <a:buFont typeface="Wingdings" panose="05000000000000000000" pitchFamily="2" charset="2"/>
              <a:buChar char="Ø"/>
            </a:pPr>
            <a:r>
              <a:rPr lang="zh-CN" altLang="zh-CN" sz="2400" b="1" dirty="0" smtClean="0"/>
              <a:t>加大宣传教育力度</a:t>
            </a:r>
            <a:endParaRPr lang="zh-CN" altLang="en-US" sz="2135" dirty="0">
              <a:solidFill>
                <a:srgbClr val="000000"/>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8112224" y="3140968"/>
            <a:ext cx="3454792" cy="461665"/>
          </a:xfrm>
          <a:prstGeom prst="rect">
            <a:avLst/>
          </a:prstGeom>
          <a:noFill/>
        </p:spPr>
        <p:txBody>
          <a:bodyPr wrap="none" rtlCol="0">
            <a:spAutoFit/>
          </a:bodyPr>
          <a:lstStyle/>
          <a:p>
            <a:pPr marL="800100" lvl="1" indent="-457200">
              <a:buFont typeface="Wingdings" panose="05000000000000000000" pitchFamily="2" charset="2"/>
              <a:buChar char="Ø"/>
            </a:pPr>
            <a:r>
              <a:rPr lang="zh-CN" altLang="zh-CN" sz="2400" b="1" dirty="0" smtClean="0"/>
              <a:t>明确具体工作要求</a:t>
            </a:r>
            <a:endParaRPr lang="zh-CN" altLang="en-US" sz="2135" dirty="0">
              <a:solidFill>
                <a:srgbClr val="000000"/>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4993359" y="3674937"/>
            <a:ext cx="3647152" cy="461665"/>
          </a:xfrm>
          <a:prstGeom prst="rect">
            <a:avLst/>
          </a:prstGeom>
          <a:noFill/>
        </p:spPr>
        <p:txBody>
          <a:bodyPr wrap="none" rtlCol="0">
            <a:spAutoFit/>
          </a:bodyPr>
          <a:lstStyle/>
          <a:p>
            <a:pPr marL="457200" indent="-457200">
              <a:buFont typeface="Wingdings" panose="05000000000000000000" pitchFamily="2" charset="2"/>
              <a:buChar char="Ø"/>
            </a:pPr>
            <a:r>
              <a:rPr lang="zh-CN" altLang="zh-CN" sz="2400" b="1" dirty="0" smtClean="0"/>
              <a:t>制定具体活动指南</a:t>
            </a:r>
            <a:r>
              <a:rPr lang="en-US" altLang="zh-CN" sz="2400" b="1" dirty="0" smtClean="0"/>
              <a:t>	</a:t>
            </a:r>
            <a:endParaRPr lang="zh-CN" altLang="en-US" sz="2135" dirty="0">
              <a:solidFill>
                <a:srgbClr val="000000"/>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8467904" y="3717032"/>
            <a:ext cx="3724096" cy="461665"/>
          </a:xfrm>
          <a:prstGeom prst="rect">
            <a:avLst/>
          </a:prstGeom>
          <a:noFill/>
        </p:spPr>
        <p:txBody>
          <a:bodyPr wrap="none" rtlCol="0">
            <a:spAutoFit/>
          </a:bodyPr>
          <a:lstStyle/>
          <a:p>
            <a:pPr marL="457200" indent="-457200">
              <a:buFont typeface="Wingdings" panose="05000000000000000000" pitchFamily="2" charset="2"/>
              <a:buChar char="Ø"/>
            </a:pPr>
            <a:r>
              <a:rPr lang="zh-CN" altLang="zh-CN" sz="2400" b="1" dirty="0" smtClean="0"/>
              <a:t>制定典型量化打分标准</a:t>
            </a:r>
            <a:endParaRPr lang="zh-CN" altLang="en-US" sz="2135" dirty="0">
              <a:solidFill>
                <a:srgbClr val="000000"/>
              </a:solidFill>
              <a:latin typeface="微软雅黑" panose="020B0503020204020204" pitchFamily="34" charset="-122"/>
              <a:ea typeface="微软雅黑" panose="020B0503020204020204" pitchFamily="34" charset="-122"/>
            </a:endParaRPr>
          </a:p>
        </p:txBody>
      </p:sp>
      <p:pic>
        <p:nvPicPr>
          <p:cNvPr id="16" name="Picture 10" descr="121-2副本"/>
          <p:cNvPicPr>
            <a:picLocks noChangeAspect="1" noChangeArrowheads="1"/>
          </p:cNvPicPr>
          <p:nvPr/>
        </p:nvPicPr>
        <p:blipFill>
          <a:blip r:embed="rId4" cstate="print"/>
          <a:srcRect/>
          <a:stretch>
            <a:fillRect/>
          </a:stretch>
        </p:blipFill>
        <p:spPr bwMode="auto">
          <a:xfrm>
            <a:off x="2870835" y="1757680"/>
            <a:ext cx="2029460" cy="1917065"/>
          </a:xfrm>
          <a:prstGeom prst="rect">
            <a:avLst/>
          </a:prstGeom>
          <a:noFill/>
          <a:effectLst>
            <a:outerShdw blurRad="50800" dist="38100" dir="5400000" algn="t" rotWithShape="0">
              <a:prstClr val="black">
                <a:alpha val="40000"/>
              </a:prstClr>
            </a:outerShdw>
          </a:effectLst>
        </p:spPr>
      </p:pic>
      <p:pic>
        <p:nvPicPr>
          <p:cNvPr id="3" name="图片 2" descr="225da004e33bc420a6143430761b0716"/>
          <p:cNvPicPr>
            <a:picLocks noChangeAspect="1"/>
          </p:cNvPicPr>
          <p:nvPr/>
        </p:nvPicPr>
        <p:blipFill>
          <a:blip r:embed="rId5" cstate="print"/>
          <a:stretch>
            <a:fillRect/>
          </a:stretch>
        </p:blipFill>
        <p:spPr>
          <a:xfrm>
            <a:off x="9526270" y="426085"/>
            <a:ext cx="2628265" cy="2685415"/>
          </a:xfrm>
          <a:prstGeom prst="rect">
            <a:avLst/>
          </a:prstGeom>
        </p:spPr>
      </p:pic>
      <p:sp>
        <p:nvSpPr>
          <p:cNvPr id="15" name="TextBox 14"/>
          <p:cNvSpPr txBox="1"/>
          <p:nvPr/>
        </p:nvSpPr>
        <p:spPr>
          <a:xfrm>
            <a:off x="5015880" y="4221088"/>
            <a:ext cx="3416320" cy="461665"/>
          </a:xfrm>
          <a:prstGeom prst="rect">
            <a:avLst/>
          </a:prstGeom>
          <a:noFill/>
        </p:spPr>
        <p:txBody>
          <a:bodyPr wrap="square" rtlCol="0">
            <a:spAutoFit/>
          </a:bodyPr>
          <a:lstStyle/>
          <a:p>
            <a:pPr marL="457200" indent="-457200">
              <a:buFont typeface="Wingdings" panose="05000000000000000000" pitchFamily="2" charset="2"/>
              <a:buChar char="Ø"/>
            </a:pPr>
            <a:r>
              <a:rPr lang="zh-CN" altLang="zh-CN" sz="2400" b="1" dirty="0" smtClean="0"/>
              <a:t>构建多层次媒体平台</a:t>
            </a:r>
            <a:endParaRPr lang="zh-CN" altLang="en-US" sz="2135" dirty="0">
              <a:solidFill>
                <a:srgbClr val="000000"/>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8472264" y="4293096"/>
            <a:ext cx="3108543" cy="461665"/>
          </a:xfrm>
          <a:prstGeom prst="rect">
            <a:avLst/>
          </a:prstGeom>
          <a:noFill/>
        </p:spPr>
        <p:txBody>
          <a:bodyPr wrap="none" rtlCol="0">
            <a:spAutoFit/>
          </a:bodyPr>
          <a:lstStyle/>
          <a:p>
            <a:pPr marL="457200" indent="-457200">
              <a:buFont typeface="Wingdings" panose="05000000000000000000" pitchFamily="2" charset="2"/>
              <a:buChar char="Ø"/>
            </a:pPr>
            <a:r>
              <a:rPr lang="zh-CN" altLang="en-US" sz="2400" b="1" dirty="0" smtClean="0"/>
              <a:t>开展安全生产培训</a:t>
            </a:r>
            <a:endParaRPr lang="zh-CN" altLang="en-US" sz="2400" b="1" dirty="0"/>
          </a:p>
        </p:txBody>
      </p:sp>
    </p:spTree>
  </p:cSld>
  <p:clrMapOvr>
    <a:masterClrMapping/>
  </p:clrMapOvr>
  <mc:AlternateContent xmlns:mc="http://schemas.openxmlformats.org/markup-compatibility/2006">
    <mc:Choice xmlns:p14="http://schemas.microsoft.com/office/powerpoint/2010/main" xmlns=""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right)">
                                      <p:cBhvr>
                                        <p:cTn id="10" dur="500"/>
                                        <p:tgtEl>
                                          <p:spTgt spid="33"/>
                                        </p:tgtEl>
                                      </p:cBhvr>
                                    </p:animEffect>
                                  </p:childTnLst>
                                </p:cTn>
                              </p:par>
                            </p:childTnLst>
                          </p:cTn>
                        </p:par>
                        <p:par>
                          <p:cTn id="11" fill="hold">
                            <p:stCondLst>
                              <p:cond delay="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35"/>
                                        </p:tgtEl>
                                        <p:attrNameLst>
                                          <p:attrName>style.visibility</p:attrName>
                                        </p:attrNameLst>
                                      </p:cBhvr>
                                      <p:to>
                                        <p:strVal val="visible"/>
                                      </p:to>
                                    </p:set>
                                    <p:anim by="(-#ppt_w*2)" calcmode="lin" valueType="num">
                                      <p:cBhvr rctx="PPT">
                                        <p:cTn id="14" dur="500" autoRev="1" fill="hold">
                                          <p:stCondLst>
                                            <p:cond delay="0"/>
                                          </p:stCondLst>
                                        </p:cTn>
                                        <p:tgtEl>
                                          <p:spTgt spid="35"/>
                                        </p:tgtEl>
                                        <p:attrNameLst>
                                          <p:attrName>ppt_w</p:attrName>
                                        </p:attrNameLst>
                                      </p:cBhvr>
                                    </p:anim>
                                    <p:anim by="(#ppt_w*0.50)" calcmode="lin" valueType="num">
                                      <p:cBhvr>
                                        <p:cTn id="15" dur="500" decel="50000" autoRev="1" fill="hold">
                                          <p:stCondLst>
                                            <p:cond delay="0"/>
                                          </p:stCondLst>
                                        </p:cTn>
                                        <p:tgtEl>
                                          <p:spTgt spid="35"/>
                                        </p:tgtEl>
                                        <p:attrNameLst>
                                          <p:attrName>ppt_x</p:attrName>
                                        </p:attrNameLst>
                                      </p:cBhvr>
                                    </p:anim>
                                    <p:anim from="(-#ppt_h/2)" to="(#ppt_y)" calcmode="lin" valueType="num">
                                      <p:cBhvr>
                                        <p:cTn id="16" dur="1000" fill="hold">
                                          <p:stCondLst>
                                            <p:cond delay="0"/>
                                          </p:stCondLst>
                                        </p:cTn>
                                        <p:tgtEl>
                                          <p:spTgt spid="35"/>
                                        </p:tgtEl>
                                        <p:attrNameLst>
                                          <p:attrName>ppt_y</p:attrName>
                                        </p:attrNameLst>
                                      </p:cBhvr>
                                    </p:anim>
                                    <p:animRot by="21600000">
                                      <p:cBhvr>
                                        <p:cTn id="17" dur="1000" fill="hold">
                                          <p:stCondLst>
                                            <p:cond delay="0"/>
                                          </p:stCondLst>
                                        </p:cTn>
                                        <p:tgtEl>
                                          <p:spTgt spid="35"/>
                                        </p:tgtEl>
                                        <p:attrNameLst>
                                          <p:attrName>r</p:attrName>
                                        </p:attrNameLst>
                                      </p:cBhvr>
                                    </p:animRot>
                                  </p:childTnLst>
                                </p:cTn>
                              </p:par>
                              <p:par>
                                <p:cTn id="18" presetID="41" presetClass="entr" presetSubtype="0" fill="hold" grpId="1" nodeType="withEffect">
                                  <p:stCondLst>
                                    <p:cond delay="0"/>
                                  </p:stCondLst>
                                  <p:iterate type="lt">
                                    <p:tmPct val="10000"/>
                                  </p:iterate>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21" dur="1000" fill="hold"/>
                                        <p:tgtEl>
                                          <p:spTgt spid="35"/>
                                        </p:tgtEl>
                                        <p:attrNameLst>
                                          <p:attrName>ppt_y</p:attrName>
                                        </p:attrNameLst>
                                      </p:cBhvr>
                                      <p:tavLst>
                                        <p:tav tm="0">
                                          <p:val>
                                            <p:strVal val="#ppt_y"/>
                                          </p:val>
                                        </p:tav>
                                        <p:tav tm="100000">
                                          <p:val>
                                            <p:strVal val="#ppt_y"/>
                                          </p:val>
                                        </p:tav>
                                      </p:tavLst>
                                    </p:anim>
                                    <p:anim calcmode="lin" valueType="num">
                                      <p:cBhvr>
                                        <p:cTn id="22" dur="10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23" dur="10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1000" tmFilter="0,0; .5, 1; 1, 1"/>
                                        <p:tgtEl>
                                          <p:spTgt spid="35"/>
                                        </p:tgtEl>
                                      </p:cBhvr>
                                    </p:animEffect>
                                  </p:childTnLst>
                                </p:cTn>
                              </p:par>
                            </p:childTnLst>
                          </p:cTn>
                        </p:par>
                        <p:par>
                          <p:cTn id="25" fill="hold">
                            <p:stCondLst>
                              <p:cond delay="2300"/>
                            </p:stCondLst>
                            <p:childTnLst>
                              <p:par>
                                <p:cTn id="26" presetID="14" presetClass="entr" presetSubtype="1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randombar(horizontal)">
                                      <p:cBhvr>
                                        <p:cTn id="28" dur="500"/>
                                        <p:tgtEl>
                                          <p:spTgt spid="3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randombar(horizontal)">
                                      <p:cBhvr>
                                        <p:cTn id="31" dur="500"/>
                                        <p:tgtEl>
                                          <p:spTgt spid="3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randombar(horizontal)">
                                      <p:cBhvr>
                                        <p:cTn id="34" dur="500"/>
                                        <p:tgtEl>
                                          <p:spTgt spid="38"/>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randombar(horizontal)">
                                      <p:cBhvr>
                                        <p:cTn id="37" dur="500"/>
                                        <p:tgtEl>
                                          <p:spTgt spid="39"/>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randombar(horizontal)">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4" grpId="0" bldLvl="0" animBg="1"/>
      <p:bldP spid="35" grpId="0"/>
      <p:bldP spid="35" grpId="1"/>
      <p:bldP spid="36" grpId="0"/>
      <p:bldP spid="37" grpId="0"/>
      <p:bldP spid="38" grpId="0"/>
      <p:bldP spid="39"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54"/>
          <p:cNvSpPr/>
          <p:nvPr/>
        </p:nvSpPr>
        <p:spPr>
          <a:xfrm>
            <a:off x="3782490" y="1964485"/>
            <a:ext cx="4637472" cy="2402897"/>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p>
        </p:txBody>
      </p:sp>
      <p:sp>
        <p:nvSpPr>
          <p:cNvPr id="11" name="TextBox 3"/>
          <p:cNvSpPr txBox="1"/>
          <p:nvPr/>
        </p:nvSpPr>
        <p:spPr>
          <a:xfrm>
            <a:off x="2034523" y="1724126"/>
            <a:ext cx="1140057" cy="379335"/>
          </a:xfrm>
          <a:prstGeom prst="rect">
            <a:avLst/>
          </a:prstGeom>
          <a:noFill/>
        </p:spPr>
        <p:txBody>
          <a:bodyPr wrap="none" lIns="91440" tIns="45720" rIns="91440" bIns="45720" rtlCol="0">
            <a:spAutoFit/>
          </a:bodyPr>
          <a:lstStyle/>
          <a:p>
            <a:pPr algn="ctr"/>
            <a:r>
              <a:rPr lang="zh-CN" altLang="en-US" sz="1865" b="1" dirty="0" smtClean="0">
                <a:solidFill>
                  <a:schemeClr val="accent6">
                    <a:lumMod val="75000"/>
                  </a:schemeClr>
                </a:solidFill>
                <a:latin typeface="微软雅黑" panose="020B0503020204020204" pitchFamily="34" charset="-122"/>
                <a:ea typeface="微软雅黑" panose="020B0503020204020204" pitchFamily="34" charset="-122"/>
              </a:rPr>
              <a:t>高位启动</a:t>
            </a:r>
            <a:endParaRPr lang="zh-CN" altLang="en-US" sz="1865" b="1" dirty="0">
              <a:solidFill>
                <a:schemeClr val="accent6">
                  <a:lumMod val="75000"/>
                </a:scheme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flipV="1">
            <a:off x="3519758" y="1959175"/>
            <a:ext cx="2552235" cy="2830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4072867" y="1959177"/>
            <a:ext cx="1999124" cy="140578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5236799" y="1959178"/>
            <a:ext cx="835192" cy="237261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6071992" y="1959178"/>
            <a:ext cx="894212" cy="228953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a:off x="6168008" y="1988840"/>
            <a:ext cx="1953908" cy="140578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071991" y="1959174"/>
            <a:ext cx="2482035" cy="1840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3806972" y="2834543"/>
            <a:ext cx="880291" cy="880176"/>
          </a:xfrm>
          <a:prstGeom prst="ellipse">
            <a:avLst/>
          </a:prstGeom>
          <a:solidFill>
            <a:srgbClr val="FF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p>
        </p:txBody>
      </p:sp>
      <p:sp>
        <p:nvSpPr>
          <p:cNvPr id="19" name="椭圆 18"/>
          <p:cNvSpPr/>
          <p:nvPr/>
        </p:nvSpPr>
        <p:spPr>
          <a:xfrm>
            <a:off x="4849092" y="3808623"/>
            <a:ext cx="880291" cy="880176"/>
          </a:xfrm>
          <a:prstGeom prst="ellipse">
            <a:avLst/>
          </a:prstGeom>
          <a:solidFill>
            <a:srgbClr val="FF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p>
        </p:txBody>
      </p:sp>
      <p:sp>
        <p:nvSpPr>
          <p:cNvPr id="20" name="椭圆 19"/>
          <p:cNvSpPr/>
          <p:nvPr/>
        </p:nvSpPr>
        <p:spPr>
          <a:xfrm>
            <a:off x="6519096" y="3763638"/>
            <a:ext cx="880291" cy="880176"/>
          </a:xfrm>
          <a:prstGeom prst="ellipse">
            <a:avLst/>
          </a:prstGeom>
          <a:solidFill>
            <a:srgbClr val="FF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p>
        </p:txBody>
      </p:sp>
      <p:sp>
        <p:nvSpPr>
          <p:cNvPr id="21" name="椭圆 20"/>
          <p:cNvSpPr/>
          <p:nvPr/>
        </p:nvSpPr>
        <p:spPr>
          <a:xfrm>
            <a:off x="7523816" y="2705398"/>
            <a:ext cx="880291" cy="880176"/>
          </a:xfrm>
          <a:prstGeom prst="ellipse">
            <a:avLst/>
          </a:prstGeom>
          <a:solidFill>
            <a:srgbClr val="FF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p>
        </p:txBody>
      </p:sp>
      <p:sp>
        <p:nvSpPr>
          <p:cNvPr id="22" name="椭圆 21"/>
          <p:cNvSpPr/>
          <p:nvPr/>
        </p:nvSpPr>
        <p:spPr>
          <a:xfrm>
            <a:off x="7921835" y="1548445"/>
            <a:ext cx="880291" cy="880176"/>
          </a:xfrm>
          <a:prstGeom prst="ellipse">
            <a:avLst/>
          </a:prstGeom>
          <a:solidFill>
            <a:srgbClr val="FF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p>
        </p:txBody>
      </p:sp>
      <p:sp>
        <p:nvSpPr>
          <p:cNvPr id="23" name="椭圆 22"/>
          <p:cNvSpPr/>
          <p:nvPr/>
        </p:nvSpPr>
        <p:spPr>
          <a:xfrm>
            <a:off x="3432634" y="1533241"/>
            <a:ext cx="880291" cy="880176"/>
          </a:xfrm>
          <a:prstGeom prst="ellipse">
            <a:avLst/>
          </a:prstGeom>
          <a:solidFill>
            <a:srgbClr val="FF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p>
        </p:txBody>
      </p:sp>
      <p:sp>
        <p:nvSpPr>
          <p:cNvPr id="24" name="TextBox 16"/>
          <p:cNvSpPr txBox="1"/>
          <p:nvPr/>
        </p:nvSpPr>
        <p:spPr>
          <a:xfrm>
            <a:off x="47935" y="2168268"/>
            <a:ext cx="3408823" cy="1021433"/>
          </a:xfrm>
          <a:prstGeom prst="rect">
            <a:avLst/>
          </a:prstGeom>
          <a:noFill/>
        </p:spPr>
        <p:txBody>
          <a:bodyPr wrap="square" lIns="91440" tIns="45720" rIns="91440" bIns="45720" rtlCol="0">
            <a:spAutoFit/>
          </a:bodyPr>
          <a:lstStyle/>
          <a:p>
            <a:pPr algn="r">
              <a:lnSpc>
                <a:spcPct val="130000"/>
              </a:lnSpc>
              <a:defRPr/>
            </a:pPr>
            <a:r>
              <a:rPr lang="zh-CN" altLang="en-US" sz="1465" dirty="0" smtClean="0">
                <a:latin typeface="微软雅黑" panose="020B0503020204020204" pitchFamily="34" charset="-122"/>
                <a:ea typeface="微软雅黑" panose="020B0503020204020204" pitchFamily="34" charset="-122"/>
              </a:rPr>
              <a:t>借助全国“安全生产月”活动，</a:t>
            </a:r>
            <a:r>
              <a:rPr lang="zh-CN" altLang="zh-CN" sz="1600" dirty="0" smtClean="0"/>
              <a:t>举行党政机关及企业、市民参与的安全生产宣传教育“七进”活动启动仪式</a:t>
            </a:r>
            <a:r>
              <a:rPr lang="zh-CN" altLang="en-US" sz="1600" dirty="0" smtClean="0"/>
              <a:t>。</a:t>
            </a:r>
            <a:endParaRPr lang="zh-CN" altLang="en-US" sz="1465" dirty="0">
              <a:latin typeface="微软雅黑" panose="020B0503020204020204" pitchFamily="34" charset="-122"/>
              <a:ea typeface="微软雅黑" panose="020B0503020204020204" pitchFamily="34" charset="-122"/>
            </a:endParaRPr>
          </a:p>
        </p:txBody>
      </p:sp>
      <p:sp>
        <p:nvSpPr>
          <p:cNvPr id="25" name="TextBox 17"/>
          <p:cNvSpPr txBox="1"/>
          <p:nvPr/>
        </p:nvSpPr>
        <p:spPr>
          <a:xfrm>
            <a:off x="2567608" y="3260297"/>
            <a:ext cx="1140057" cy="379335"/>
          </a:xfrm>
          <a:prstGeom prst="rect">
            <a:avLst/>
          </a:prstGeom>
          <a:noFill/>
        </p:spPr>
        <p:txBody>
          <a:bodyPr wrap="none" lIns="91440" tIns="45720" rIns="91440" bIns="45720" rtlCol="0">
            <a:spAutoFit/>
          </a:bodyPr>
          <a:lstStyle/>
          <a:p>
            <a:pPr algn="ctr"/>
            <a:r>
              <a:rPr lang="zh-CN" altLang="en-US" sz="1865" b="1" dirty="0" smtClean="0">
                <a:solidFill>
                  <a:schemeClr val="accent6">
                    <a:lumMod val="75000"/>
                  </a:schemeClr>
                </a:solidFill>
                <a:latin typeface="微软雅黑" panose="020B0503020204020204" pitchFamily="34" charset="-122"/>
                <a:ea typeface="微软雅黑" panose="020B0503020204020204" pitchFamily="34" charset="-122"/>
              </a:rPr>
              <a:t>明确要求</a:t>
            </a:r>
            <a:endParaRPr lang="zh-CN" altLang="en-US" sz="1865"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26" name="TextBox 18"/>
          <p:cNvSpPr txBox="1"/>
          <p:nvPr/>
        </p:nvSpPr>
        <p:spPr>
          <a:xfrm>
            <a:off x="720098" y="3632683"/>
            <a:ext cx="3408823" cy="701346"/>
          </a:xfrm>
          <a:prstGeom prst="rect">
            <a:avLst/>
          </a:prstGeom>
          <a:noFill/>
        </p:spPr>
        <p:txBody>
          <a:bodyPr wrap="square" lIns="91440" tIns="45720" rIns="91440" bIns="45720" rtlCol="0">
            <a:spAutoFit/>
          </a:bodyPr>
          <a:lstStyle/>
          <a:p>
            <a:pPr>
              <a:lnSpc>
                <a:spcPct val="130000"/>
              </a:lnSpc>
              <a:defRPr/>
            </a:pPr>
            <a:r>
              <a:rPr lang="zh-CN" altLang="zh-CN" sz="1600" dirty="0" smtClean="0"/>
              <a:t>制定了《</a:t>
            </a:r>
            <a:r>
              <a:rPr lang="en-US" altLang="zh-CN" sz="1600" dirty="0" smtClean="0"/>
              <a:t>2017</a:t>
            </a:r>
            <a:r>
              <a:rPr lang="zh-CN" altLang="zh-CN" sz="1600" dirty="0" smtClean="0"/>
              <a:t>年安全生产宣传教育工作要点》</a:t>
            </a:r>
            <a:r>
              <a:rPr lang="zh-CN" altLang="en-US" sz="1600" dirty="0" smtClean="0"/>
              <a:t>，明确六方面工作要求。</a:t>
            </a:r>
            <a:endParaRPr lang="zh-CN" altLang="en-US" sz="1465" dirty="0">
              <a:latin typeface="微软雅黑" panose="020B0503020204020204" pitchFamily="34" charset="-122"/>
              <a:ea typeface="微软雅黑" panose="020B0503020204020204" pitchFamily="34" charset="-122"/>
            </a:endParaRPr>
          </a:p>
        </p:txBody>
      </p:sp>
      <p:sp>
        <p:nvSpPr>
          <p:cNvPr id="27" name="TextBox 19"/>
          <p:cNvSpPr txBox="1"/>
          <p:nvPr/>
        </p:nvSpPr>
        <p:spPr>
          <a:xfrm>
            <a:off x="3923852" y="4508435"/>
            <a:ext cx="1140057" cy="379335"/>
          </a:xfrm>
          <a:prstGeom prst="rect">
            <a:avLst/>
          </a:prstGeom>
          <a:noFill/>
        </p:spPr>
        <p:txBody>
          <a:bodyPr wrap="none" lIns="91440" tIns="45720" rIns="91440" bIns="45720" rtlCol="0">
            <a:spAutoFit/>
          </a:bodyPr>
          <a:lstStyle/>
          <a:p>
            <a:pPr algn="ctr"/>
            <a:r>
              <a:rPr lang="zh-CN" altLang="en-US" sz="1865" b="1" dirty="0" smtClean="0">
                <a:solidFill>
                  <a:schemeClr val="accent6">
                    <a:lumMod val="75000"/>
                  </a:schemeClr>
                </a:solidFill>
                <a:latin typeface="微软雅黑" panose="020B0503020204020204" pitchFamily="34" charset="-122"/>
                <a:ea typeface="微软雅黑" panose="020B0503020204020204" pitchFamily="34" charset="-122"/>
              </a:rPr>
              <a:t>制定指南</a:t>
            </a:r>
            <a:endParaRPr lang="zh-CN" altLang="en-US" sz="1865"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28" name="TextBox 20"/>
          <p:cNvSpPr txBox="1"/>
          <p:nvPr/>
        </p:nvSpPr>
        <p:spPr>
          <a:xfrm>
            <a:off x="1937264" y="4880822"/>
            <a:ext cx="3408823" cy="1341521"/>
          </a:xfrm>
          <a:prstGeom prst="rect">
            <a:avLst/>
          </a:prstGeom>
          <a:noFill/>
        </p:spPr>
        <p:txBody>
          <a:bodyPr wrap="square" lIns="91440" tIns="45720" rIns="91440" bIns="45720" rtlCol="0">
            <a:spAutoFit/>
          </a:bodyPr>
          <a:lstStyle/>
          <a:p>
            <a:pPr>
              <a:lnSpc>
                <a:spcPct val="130000"/>
              </a:lnSpc>
              <a:defRPr/>
            </a:pPr>
            <a:r>
              <a:rPr lang="zh-CN" altLang="zh-CN" sz="1600" dirty="0" smtClean="0"/>
              <a:t>编制了《忻州市安全生产宣传教育“七进”活动工作指南》，提出了“营造气氛，全面推进，典型引路，共同提升”的工作思路</a:t>
            </a:r>
            <a:r>
              <a:rPr lang="zh-CN" altLang="en-US" sz="1600" dirty="0" smtClean="0"/>
              <a:t>。</a:t>
            </a:r>
            <a:endParaRPr lang="zh-CN" altLang="en-US" sz="1465" dirty="0">
              <a:latin typeface="微软雅黑" panose="020B0503020204020204" pitchFamily="34" charset="-122"/>
              <a:ea typeface="微软雅黑" panose="020B0503020204020204" pitchFamily="34" charset="-122"/>
            </a:endParaRPr>
          </a:p>
        </p:txBody>
      </p:sp>
      <p:sp>
        <p:nvSpPr>
          <p:cNvPr id="29" name="TextBox 21"/>
          <p:cNvSpPr txBox="1"/>
          <p:nvPr/>
        </p:nvSpPr>
        <p:spPr>
          <a:xfrm>
            <a:off x="7249674" y="4534641"/>
            <a:ext cx="1140056" cy="379335"/>
          </a:xfrm>
          <a:prstGeom prst="rect">
            <a:avLst/>
          </a:prstGeom>
          <a:noFill/>
        </p:spPr>
        <p:txBody>
          <a:bodyPr wrap="none" lIns="91440" tIns="45720" rIns="91440" bIns="45720" rtlCol="0">
            <a:spAutoFit/>
          </a:bodyPr>
          <a:lstStyle/>
          <a:p>
            <a:r>
              <a:rPr lang="zh-CN" altLang="en-US" sz="1865" b="1" dirty="0" smtClean="0">
                <a:solidFill>
                  <a:schemeClr val="accent6">
                    <a:lumMod val="75000"/>
                  </a:schemeClr>
                </a:solidFill>
                <a:latin typeface="微软雅黑" panose="020B0503020204020204" pitchFamily="34" charset="-122"/>
                <a:ea typeface="微软雅黑" panose="020B0503020204020204" pitchFamily="34" charset="-122"/>
              </a:rPr>
              <a:t>量化标准</a:t>
            </a:r>
            <a:endParaRPr lang="zh-CN" altLang="en-US" sz="1865"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30" name="TextBox 22"/>
          <p:cNvSpPr txBox="1"/>
          <p:nvPr/>
        </p:nvSpPr>
        <p:spPr>
          <a:xfrm>
            <a:off x="6913592" y="4907861"/>
            <a:ext cx="3408823" cy="701346"/>
          </a:xfrm>
          <a:prstGeom prst="rect">
            <a:avLst/>
          </a:prstGeom>
          <a:noFill/>
        </p:spPr>
        <p:txBody>
          <a:bodyPr wrap="square" lIns="91440" tIns="45720" rIns="91440" bIns="45720" rtlCol="0">
            <a:spAutoFit/>
          </a:bodyPr>
          <a:lstStyle/>
          <a:p>
            <a:pPr>
              <a:lnSpc>
                <a:spcPct val="130000"/>
              </a:lnSpc>
              <a:defRPr/>
            </a:pPr>
            <a:r>
              <a:rPr lang="zh-CN" altLang="zh-CN" sz="1600" dirty="0" smtClean="0"/>
              <a:t>分三类指标明确了具体考核内容及加分标准</a:t>
            </a:r>
            <a:r>
              <a:rPr lang="zh-CN" altLang="en-US" sz="1600" dirty="0" smtClean="0"/>
              <a:t>。</a:t>
            </a:r>
            <a:endParaRPr lang="zh-CN" altLang="en-US" sz="1465" dirty="0">
              <a:latin typeface="微软雅黑" panose="020B0503020204020204" pitchFamily="34" charset="-122"/>
              <a:ea typeface="微软雅黑" panose="020B0503020204020204" pitchFamily="34" charset="-122"/>
            </a:endParaRPr>
          </a:p>
        </p:txBody>
      </p:sp>
      <p:sp>
        <p:nvSpPr>
          <p:cNvPr id="31" name="TextBox 23"/>
          <p:cNvSpPr txBox="1"/>
          <p:nvPr/>
        </p:nvSpPr>
        <p:spPr>
          <a:xfrm>
            <a:off x="8353939" y="3288018"/>
            <a:ext cx="1140056" cy="379335"/>
          </a:xfrm>
          <a:prstGeom prst="rect">
            <a:avLst/>
          </a:prstGeom>
          <a:noFill/>
        </p:spPr>
        <p:txBody>
          <a:bodyPr wrap="none" lIns="91440" tIns="45720" rIns="91440" bIns="45720" rtlCol="0">
            <a:spAutoFit/>
          </a:bodyPr>
          <a:lstStyle/>
          <a:p>
            <a:r>
              <a:rPr lang="zh-CN" altLang="en-US" sz="1865" b="1" dirty="0" smtClean="0">
                <a:solidFill>
                  <a:schemeClr val="accent6">
                    <a:lumMod val="75000"/>
                  </a:schemeClr>
                </a:solidFill>
                <a:latin typeface="微软雅黑" panose="020B0503020204020204" pitchFamily="34" charset="-122"/>
                <a:ea typeface="微软雅黑" panose="020B0503020204020204" pitchFamily="34" charset="-122"/>
              </a:rPr>
              <a:t>构建平台</a:t>
            </a:r>
            <a:endParaRPr lang="zh-CN" altLang="en-US" sz="1865"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32" name="TextBox 24"/>
          <p:cNvSpPr txBox="1"/>
          <p:nvPr/>
        </p:nvSpPr>
        <p:spPr>
          <a:xfrm>
            <a:off x="8017858" y="3661238"/>
            <a:ext cx="3408823" cy="678519"/>
          </a:xfrm>
          <a:prstGeom prst="rect">
            <a:avLst/>
          </a:prstGeom>
          <a:noFill/>
        </p:spPr>
        <p:txBody>
          <a:bodyPr wrap="square" lIns="91440" tIns="45720" rIns="91440" bIns="45720" rtlCol="0">
            <a:spAutoFit/>
          </a:bodyPr>
          <a:lstStyle/>
          <a:p>
            <a:pPr>
              <a:lnSpc>
                <a:spcPct val="130000"/>
              </a:lnSpc>
              <a:defRPr/>
            </a:pPr>
            <a:r>
              <a:rPr lang="zh-CN" altLang="en-US" sz="1465" dirty="0" smtClean="0">
                <a:latin typeface="微软雅黑" panose="020B0503020204020204" pitchFamily="34" charset="-122"/>
                <a:ea typeface="微软雅黑" panose="020B0503020204020204" pitchFamily="34" charset="-122"/>
              </a:rPr>
              <a:t>构建电视台、日报安全专栏，微博、微信公众号，手机短信五大平台。</a:t>
            </a:r>
            <a:endParaRPr lang="zh-CN" altLang="en-US" sz="1465" dirty="0">
              <a:latin typeface="微软雅黑" panose="020B0503020204020204" pitchFamily="34" charset="-122"/>
              <a:ea typeface="微软雅黑" panose="020B0503020204020204" pitchFamily="34" charset="-122"/>
            </a:endParaRPr>
          </a:p>
        </p:txBody>
      </p:sp>
      <p:sp>
        <p:nvSpPr>
          <p:cNvPr id="33" name="TextBox 25"/>
          <p:cNvSpPr txBox="1"/>
          <p:nvPr/>
        </p:nvSpPr>
        <p:spPr>
          <a:xfrm>
            <a:off x="8978090" y="1772816"/>
            <a:ext cx="1140056" cy="379335"/>
          </a:xfrm>
          <a:prstGeom prst="rect">
            <a:avLst/>
          </a:prstGeom>
          <a:noFill/>
        </p:spPr>
        <p:txBody>
          <a:bodyPr wrap="none" lIns="91440" tIns="45720" rIns="91440" bIns="45720" rtlCol="0">
            <a:spAutoFit/>
          </a:bodyPr>
          <a:lstStyle/>
          <a:p>
            <a:r>
              <a:rPr lang="zh-CN" altLang="en-US" sz="1865" b="1" dirty="0" smtClean="0">
                <a:solidFill>
                  <a:schemeClr val="accent6">
                    <a:lumMod val="75000"/>
                  </a:schemeClr>
                </a:solidFill>
                <a:latin typeface="微软雅黑" panose="020B0503020204020204" pitchFamily="34" charset="-122"/>
                <a:ea typeface="微软雅黑" panose="020B0503020204020204" pitchFamily="34" charset="-122"/>
              </a:rPr>
              <a:t>安全培训</a:t>
            </a:r>
            <a:endParaRPr lang="zh-CN" altLang="en-US" sz="1865"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34" name="TextBox 26"/>
          <p:cNvSpPr txBox="1"/>
          <p:nvPr/>
        </p:nvSpPr>
        <p:spPr>
          <a:xfrm>
            <a:off x="8642008" y="2204864"/>
            <a:ext cx="3408823" cy="1052596"/>
          </a:xfrm>
          <a:prstGeom prst="rect">
            <a:avLst/>
          </a:prstGeom>
          <a:noFill/>
        </p:spPr>
        <p:txBody>
          <a:bodyPr wrap="square" lIns="91440" tIns="45720" rIns="91440" bIns="45720" rtlCol="0">
            <a:spAutoFit/>
          </a:bodyPr>
          <a:lstStyle/>
          <a:p>
            <a:pPr>
              <a:lnSpc>
                <a:spcPct val="130000"/>
              </a:lnSpc>
              <a:defRPr/>
            </a:pPr>
            <a:r>
              <a:rPr lang="zh-CN" altLang="zh-CN" sz="1600" dirty="0" smtClean="0"/>
              <a:t>开展各行业领域的安全生产知识、技能培训，着力提升安全监管人员的政策理论水平和专业技术能力</a:t>
            </a:r>
            <a:r>
              <a:rPr lang="zh-CN" altLang="en-US" sz="1600" dirty="0" smtClean="0"/>
              <a:t>。</a:t>
            </a:r>
            <a:endParaRPr lang="zh-CN" altLang="en-US" sz="1465" dirty="0">
              <a:latin typeface="微软雅黑" panose="020B0503020204020204" pitchFamily="34" charset="-122"/>
              <a:ea typeface="微软雅黑" panose="020B0503020204020204" pitchFamily="34" charset="-122"/>
            </a:endParaRPr>
          </a:p>
        </p:txBody>
      </p:sp>
      <p:grpSp>
        <p:nvGrpSpPr>
          <p:cNvPr id="35" name="组合 34"/>
          <p:cNvGrpSpPr/>
          <p:nvPr/>
        </p:nvGrpSpPr>
        <p:grpSpPr>
          <a:xfrm>
            <a:off x="5136964" y="1024270"/>
            <a:ext cx="1870055" cy="1869811"/>
            <a:chOff x="3851771" y="1163107"/>
            <a:chExt cx="1402358" cy="1402358"/>
          </a:xfrm>
        </p:grpSpPr>
        <p:grpSp>
          <p:nvGrpSpPr>
            <p:cNvPr id="36" name="组合 35"/>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grpSp>
        <p:sp>
          <p:nvSpPr>
            <p:cNvPr id="37" name="TextBox 29"/>
            <p:cNvSpPr txBox="1"/>
            <p:nvPr/>
          </p:nvSpPr>
          <p:spPr>
            <a:xfrm>
              <a:off x="4246960" y="1508492"/>
              <a:ext cx="677020" cy="715580"/>
            </a:xfrm>
            <a:prstGeom prst="rect">
              <a:avLst/>
            </a:prstGeom>
            <a:noFill/>
            <a:effectLst>
              <a:innerShdw blurRad="63500" dist="50800" dir="13500000">
                <a:prstClr val="black">
                  <a:alpha val="50000"/>
                </a:prstClr>
              </a:innerShdw>
            </a:effectLst>
          </p:spPr>
          <p:txBody>
            <a:bodyPr wrap="none" rtlCol="0">
              <a:spAutoFit/>
            </a:bodyPr>
            <a:lstStyle/>
            <a:p>
              <a:pPr algn="ctr">
                <a:defRPr/>
              </a:pPr>
              <a:r>
                <a:rPr lang="zh-CN" altLang="en-US" sz="2800" b="1" dirty="0" smtClean="0">
                  <a:solidFill>
                    <a:srgbClr val="C00000"/>
                  </a:solidFill>
                  <a:latin typeface="微软雅黑" panose="020B0503020204020204" pitchFamily="34" charset="-122"/>
                  <a:ea typeface="微软雅黑" panose="020B0503020204020204" pitchFamily="34" charset="-122"/>
                </a:rPr>
                <a:t>六大</a:t>
              </a:r>
              <a:endParaRPr lang="en-US" altLang="zh-CN" sz="2800" b="1" dirty="0" smtClean="0">
                <a:solidFill>
                  <a:srgbClr val="C00000"/>
                </a:solidFill>
                <a:latin typeface="微软雅黑" panose="020B0503020204020204" pitchFamily="34" charset="-122"/>
                <a:ea typeface="微软雅黑" panose="020B0503020204020204" pitchFamily="34" charset="-122"/>
              </a:endParaRPr>
            </a:p>
            <a:p>
              <a:pPr algn="ctr">
                <a:defRPr/>
              </a:pPr>
              <a:r>
                <a:rPr lang="zh-CN" altLang="en-US" sz="2800" b="1" dirty="0" smtClean="0">
                  <a:solidFill>
                    <a:srgbClr val="C00000"/>
                  </a:solidFill>
                  <a:latin typeface="微软雅黑" panose="020B0503020204020204" pitchFamily="34" charset="-122"/>
                  <a:ea typeface="微软雅黑" panose="020B0503020204020204" pitchFamily="34" charset="-122"/>
                </a:rPr>
                <a:t>措施</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sp>
        <p:nvSpPr>
          <p:cNvPr id="41" name="文本框 10"/>
          <p:cNvSpPr txBox="1">
            <a:spLocks noChangeArrowheads="1"/>
          </p:cNvSpPr>
          <p:nvPr/>
        </p:nvSpPr>
        <p:spPr bwMode="auto">
          <a:xfrm>
            <a:off x="1296067" y="188640"/>
            <a:ext cx="4680076" cy="461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8" tIns="45713" rIns="91428" bIns="4571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latin typeface="华文中宋" pitchFamily="2" charset="-122"/>
                <a:ea typeface="华文中宋" pitchFamily="2" charset="-122"/>
                <a:cs typeface="+mn-ea"/>
                <a:sym typeface="+mn-lt"/>
              </a:rPr>
              <a:t>细化措施真落实</a:t>
            </a:r>
            <a:endParaRPr lang="zh-CN" altLang="en-US" sz="2400" b="1" dirty="0">
              <a:latin typeface="华文中宋" pitchFamily="2" charset="-122"/>
              <a:ea typeface="华文中宋" pitchFamily="2" charset="-122"/>
              <a:cs typeface="+mn-ea"/>
              <a:sym typeface="+mn-lt"/>
            </a:endParaRPr>
          </a:p>
        </p:txBody>
      </p:sp>
      <p:sp>
        <p:nvSpPr>
          <p:cNvPr id="5" name="矩形 4"/>
          <p:cNvSpPr/>
          <p:nvPr/>
        </p:nvSpPr>
        <p:spPr>
          <a:xfrm>
            <a:off x="-24130" y="6612890"/>
            <a:ext cx="12277725" cy="245110"/>
          </a:xfrm>
          <a:prstGeom prst="rect">
            <a:avLst/>
          </a:prstGeom>
          <a:gradFill>
            <a:gsLst>
              <a:gs pos="0">
                <a:srgbClr val="FFFF00"/>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p:nvCxnSpPr>
        <p:spPr>
          <a:xfrm>
            <a:off x="14197" y="620688"/>
            <a:ext cx="12177803" cy="0"/>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trips(downLeft)">
                                      <p:cBhvr>
                                        <p:cTn id="16" dur="500"/>
                                        <p:tgtEl>
                                          <p:spTgt spid="12"/>
                                        </p:tgtEl>
                                      </p:cBhvr>
                                    </p:animEffect>
                                  </p:childTnLst>
                                </p:cTn>
                              </p:par>
                              <p:par>
                                <p:cTn id="17" presetID="18" presetClass="entr" presetSubtype="1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strips(downLeft)">
                                      <p:cBhvr>
                                        <p:cTn id="19" dur="500"/>
                                        <p:tgtEl>
                                          <p:spTgt spid="13"/>
                                        </p:tgtEl>
                                      </p:cBhvr>
                                    </p:animEffect>
                                  </p:childTnLst>
                                </p:cTn>
                              </p:par>
                              <p:par>
                                <p:cTn id="20" presetID="18" presetClass="entr" presetSubtype="12"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downLeft)">
                                      <p:cBhvr>
                                        <p:cTn id="22" dur="500"/>
                                        <p:tgtEl>
                                          <p:spTgt spid="14"/>
                                        </p:tgtEl>
                                      </p:cBhvr>
                                    </p:animEffect>
                                  </p:childTnLst>
                                </p:cTn>
                              </p:par>
                              <p:par>
                                <p:cTn id="23" presetID="18" presetClass="entr" presetSubtype="6"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strips(downRight)">
                                      <p:cBhvr>
                                        <p:cTn id="25" dur="500"/>
                                        <p:tgtEl>
                                          <p:spTgt spid="15"/>
                                        </p:tgtEl>
                                      </p:cBhvr>
                                    </p:animEffect>
                                  </p:childTnLst>
                                </p:cTn>
                              </p:par>
                              <p:par>
                                <p:cTn id="26" presetID="18" presetClass="entr" presetSubtype="6"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trips(downRight)">
                                      <p:cBhvr>
                                        <p:cTn id="28" dur="500"/>
                                        <p:tgtEl>
                                          <p:spTgt spid="16"/>
                                        </p:tgtEl>
                                      </p:cBhvr>
                                    </p:animEffect>
                                  </p:childTnLst>
                                </p:cTn>
                              </p:par>
                              <p:par>
                                <p:cTn id="29" presetID="18" presetClass="entr" presetSubtype="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strips(downRight)">
                                      <p:cBhvr>
                                        <p:cTn id="31" dur="500"/>
                                        <p:tgtEl>
                                          <p:spTgt spid="17"/>
                                        </p:tgtEl>
                                      </p:cBhvr>
                                    </p:animEffect>
                                  </p:childTnLst>
                                </p:cTn>
                              </p:par>
                            </p:childTnLst>
                          </p:cTn>
                        </p:par>
                        <p:par>
                          <p:cTn id="32" fill="hold">
                            <p:stCondLst>
                              <p:cond delay="1500"/>
                            </p:stCondLst>
                            <p:childTnLst>
                              <p:par>
                                <p:cTn id="33" presetID="2" presetClass="entr" presetSubtype="4" accel="5500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1500" fill="hold"/>
                                        <p:tgtEl>
                                          <p:spTgt spid="23"/>
                                        </p:tgtEl>
                                        <p:attrNameLst>
                                          <p:attrName>ppt_x</p:attrName>
                                        </p:attrNameLst>
                                      </p:cBhvr>
                                      <p:tavLst>
                                        <p:tav tm="0">
                                          <p:val>
                                            <p:strVal val="#ppt_x"/>
                                          </p:val>
                                        </p:tav>
                                        <p:tav tm="100000">
                                          <p:val>
                                            <p:strVal val="#ppt_x"/>
                                          </p:val>
                                        </p:tav>
                                      </p:tavLst>
                                    </p:anim>
                                    <p:anim calcmode="lin" valueType="num">
                                      <p:cBhvr additive="base">
                                        <p:cTn id="36" dur="1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accel="5500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500" fill="hold"/>
                                        <p:tgtEl>
                                          <p:spTgt spid="18"/>
                                        </p:tgtEl>
                                        <p:attrNameLst>
                                          <p:attrName>ppt_x</p:attrName>
                                        </p:attrNameLst>
                                      </p:cBhvr>
                                      <p:tavLst>
                                        <p:tav tm="0">
                                          <p:val>
                                            <p:strVal val="#ppt_x"/>
                                          </p:val>
                                        </p:tav>
                                        <p:tav tm="100000">
                                          <p:val>
                                            <p:strVal val="#ppt_x"/>
                                          </p:val>
                                        </p:tav>
                                      </p:tavLst>
                                    </p:anim>
                                    <p:anim calcmode="lin" valueType="num">
                                      <p:cBhvr additive="base">
                                        <p:cTn id="40" dur="1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accel="5500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500" fill="hold"/>
                                        <p:tgtEl>
                                          <p:spTgt spid="19"/>
                                        </p:tgtEl>
                                        <p:attrNameLst>
                                          <p:attrName>ppt_x</p:attrName>
                                        </p:attrNameLst>
                                      </p:cBhvr>
                                      <p:tavLst>
                                        <p:tav tm="0">
                                          <p:val>
                                            <p:strVal val="#ppt_x"/>
                                          </p:val>
                                        </p:tav>
                                        <p:tav tm="100000">
                                          <p:val>
                                            <p:strVal val="#ppt_x"/>
                                          </p:val>
                                        </p:tav>
                                      </p:tavLst>
                                    </p:anim>
                                    <p:anim calcmode="lin" valueType="num">
                                      <p:cBhvr additive="base">
                                        <p:cTn id="44" dur="1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accel="5500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1500" fill="hold"/>
                                        <p:tgtEl>
                                          <p:spTgt spid="20"/>
                                        </p:tgtEl>
                                        <p:attrNameLst>
                                          <p:attrName>ppt_x</p:attrName>
                                        </p:attrNameLst>
                                      </p:cBhvr>
                                      <p:tavLst>
                                        <p:tav tm="0">
                                          <p:val>
                                            <p:strVal val="#ppt_x"/>
                                          </p:val>
                                        </p:tav>
                                        <p:tav tm="100000">
                                          <p:val>
                                            <p:strVal val="#ppt_x"/>
                                          </p:val>
                                        </p:tav>
                                      </p:tavLst>
                                    </p:anim>
                                    <p:anim calcmode="lin" valueType="num">
                                      <p:cBhvr additive="base">
                                        <p:cTn id="48" dur="1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accel="5500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500" fill="hold"/>
                                        <p:tgtEl>
                                          <p:spTgt spid="21"/>
                                        </p:tgtEl>
                                        <p:attrNameLst>
                                          <p:attrName>ppt_x</p:attrName>
                                        </p:attrNameLst>
                                      </p:cBhvr>
                                      <p:tavLst>
                                        <p:tav tm="0">
                                          <p:val>
                                            <p:strVal val="#ppt_x"/>
                                          </p:val>
                                        </p:tav>
                                        <p:tav tm="100000">
                                          <p:val>
                                            <p:strVal val="#ppt_x"/>
                                          </p:val>
                                        </p:tav>
                                      </p:tavLst>
                                    </p:anim>
                                    <p:anim calcmode="lin" valueType="num">
                                      <p:cBhvr additive="base">
                                        <p:cTn id="52" dur="1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accel="5500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500" fill="hold"/>
                                        <p:tgtEl>
                                          <p:spTgt spid="22"/>
                                        </p:tgtEl>
                                        <p:attrNameLst>
                                          <p:attrName>ppt_x</p:attrName>
                                        </p:attrNameLst>
                                      </p:cBhvr>
                                      <p:tavLst>
                                        <p:tav tm="0">
                                          <p:val>
                                            <p:strVal val="#ppt_x"/>
                                          </p:val>
                                        </p:tav>
                                        <p:tav tm="100000">
                                          <p:val>
                                            <p:strVal val="#ppt_x"/>
                                          </p:val>
                                        </p:tav>
                                      </p:tavLst>
                                    </p:anim>
                                    <p:anim calcmode="lin" valueType="num">
                                      <p:cBhvr additive="base">
                                        <p:cTn id="56" dur="1500" fill="hold"/>
                                        <p:tgtEl>
                                          <p:spTgt spid="22"/>
                                        </p:tgtEl>
                                        <p:attrNameLst>
                                          <p:attrName>ppt_y</p:attrName>
                                        </p:attrNameLst>
                                      </p:cBhvr>
                                      <p:tavLst>
                                        <p:tav tm="0">
                                          <p:val>
                                            <p:strVal val="1+#ppt_h/2"/>
                                          </p:val>
                                        </p:tav>
                                        <p:tav tm="100000">
                                          <p:val>
                                            <p:strVal val="#ppt_y"/>
                                          </p:val>
                                        </p:tav>
                                      </p:tavLst>
                                    </p:anim>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p:tgtEl>
                                          <p:spTgt spid="11"/>
                                        </p:tgtEl>
                                        <p:attrNameLst>
                                          <p:attrName>ppt_x</p:attrName>
                                        </p:attrNameLst>
                                      </p:cBhvr>
                                      <p:tavLst>
                                        <p:tav tm="0">
                                          <p:val>
                                            <p:strVal val="#ppt_x+#ppt_w*1.125000"/>
                                          </p:val>
                                        </p:tav>
                                        <p:tav tm="100000">
                                          <p:val>
                                            <p:strVal val="#ppt_x"/>
                                          </p:val>
                                        </p:tav>
                                      </p:tavLst>
                                    </p:anim>
                                    <p:animEffect transition="in" filter="wipe(left)">
                                      <p:cBhvr>
                                        <p:cTn id="61" dur="500"/>
                                        <p:tgtEl>
                                          <p:spTgt spid="11"/>
                                        </p:tgtEl>
                                      </p:cBhvr>
                                    </p:animEffect>
                                  </p:childTnLst>
                                </p:cTn>
                              </p:par>
                              <p:par>
                                <p:cTn id="62" presetID="18" presetClass="entr" presetSubtype="3"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strips(upRight)">
                                      <p:cBhvr>
                                        <p:cTn id="64" dur="500"/>
                                        <p:tgtEl>
                                          <p:spTgt spid="24"/>
                                        </p:tgtEl>
                                      </p:cBhvr>
                                    </p:animEffect>
                                  </p:childTnLst>
                                </p:cTn>
                              </p:par>
                            </p:childTnLst>
                          </p:cTn>
                        </p:par>
                        <p:par>
                          <p:cTn id="65" fill="hold">
                            <p:stCondLst>
                              <p:cond delay="3500"/>
                            </p:stCondLst>
                            <p:childTnLst>
                              <p:par>
                                <p:cTn id="66" presetID="12" presetClass="entr" presetSubtype="2"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p:tgtEl>
                                          <p:spTgt spid="25"/>
                                        </p:tgtEl>
                                        <p:attrNameLst>
                                          <p:attrName>ppt_x</p:attrName>
                                        </p:attrNameLst>
                                      </p:cBhvr>
                                      <p:tavLst>
                                        <p:tav tm="0">
                                          <p:val>
                                            <p:strVal val="#ppt_x+#ppt_w*1.125000"/>
                                          </p:val>
                                        </p:tav>
                                        <p:tav tm="100000">
                                          <p:val>
                                            <p:strVal val="#ppt_x"/>
                                          </p:val>
                                        </p:tav>
                                      </p:tavLst>
                                    </p:anim>
                                    <p:animEffect transition="in" filter="wipe(left)">
                                      <p:cBhvr>
                                        <p:cTn id="69" dur="500"/>
                                        <p:tgtEl>
                                          <p:spTgt spid="25"/>
                                        </p:tgtEl>
                                      </p:cBhvr>
                                    </p:animEffect>
                                  </p:childTnLst>
                                </p:cTn>
                              </p:par>
                              <p:par>
                                <p:cTn id="70" presetID="18" presetClass="entr" presetSubtype="3"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strips(upRight)">
                                      <p:cBhvr>
                                        <p:cTn id="72" dur="500"/>
                                        <p:tgtEl>
                                          <p:spTgt spid="26"/>
                                        </p:tgtEl>
                                      </p:cBhvr>
                                    </p:animEffect>
                                  </p:childTnLst>
                                </p:cTn>
                              </p:par>
                            </p:childTnLst>
                          </p:cTn>
                        </p:par>
                        <p:par>
                          <p:cTn id="73" fill="hold">
                            <p:stCondLst>
                              <p:cond delay="4000"/>
                            </p:stCondLst>
                            <p:childTnLst>
                              <p:par>
                                <p:cTn id="74" presetID="12" presetClass="entr" presetSubtype="2"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p:tgtEl>
                                          <p:spTgt spid="27"/>
                                        </p:tgtEl>
                                        <p:attrNameLst>
                                          <p:attrName>ppt_x</p:attrName>
                                        </p:attrNameLst>
                                      </p:cBhvr>
                                      <p:tavLst>
                                        <p:tav tm="0">
                                          <p:val>
                                            <p:strVal val="#ppt_x+#ppt_w*1.125000"/>
                                          </p:val>
                                        </p:tav>
                                        <p:tav tm="100000">
                                          <p:val>
                                            <p:strVal val="#ppt_x"/>
                                          </p:val>
                                        </p:tav>
                                      </p:tavLst>
                                    </p:anim>
                                    <p:animEffect transition="in" filter="wipe(left)">
                                      <p:cBhvr>
                                        <p:cTn id="77" dur="500"/>
                                        <p:tgtEl>
                                          <p:spTgt spid="27"/>
                                        </p:tgtEl>
                                      </p:cBhvr>
                                    </p:animEffect>
                                  </p:childTnLst>
                                </p:cTn>
                              </p:par>
                              <p:par>
                                <p:cTn id="78" presetID="18" presetClass="entr" presetSubtype="3"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strips(upRight)">
                                      <p:cBhvr>
                                        <p:cTn id="80" dur="500"/>
                                        <p:tgtEl>
                                          <p:spTgt spid="28"/>
                                        </p:tgtEl>
                                      </p:cBhvr>
                                    </p:animEffect>
                                  </p:childTnLst>
                                </p:cTn>
                              </p:par>
                            </p:childTnLst>
                          </p:cTn>
                        </p:par>
                        <p:par>
                          <p:cTn id="81" fill="hold">
                            <p:stCondLst>
                              <p:cond delay="4500"/>
                            </p:stCondLst>
                            <p:childTnLst>
                              <p:par>
                                <p:cTn id="82" presetID="12" presetClass="entr" presetSubtype="2"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additive="base">
                                        <p:cTn id="84" dur="500"/>
                                        <p:tgtEl>
                                          <p:spTgt spid="29"/>
                                        </p:tgtEl>
                                        <p:attrNameLst>
                                          <p:attrName>ppt_x</p:attrName>
                                        </p:attrNameLst>
                                      </p:cBhvr>
                                      <p:tavLst>
                                        <p:tav tm="0">
                                          <p:val>
                                            <p:strVal val="#ppt_x+#ppt_w*1.125000"/>
                                          </p:val>
                                        </p:tav>
                                        <p:tav tm="100000">
                                          <p:val>
                                            <p:strVal val="#ppt_x"/>
                                          </p:val>
                                        </p:tav>
                                      </p:tavLst>
                                    </p:anim>
                                    <p:animEffect transition="in" filter="wipe(left)">
                                      <p:cBhvr>
                                        <p:cTn id="85" dur="500"/>
                                        <p:tgtEl>
                                          <p:spTgt spid="29"/>
                                        </p:tgtEl>
                                      </p:cBhvr>
                                    </p:animEffect>
                                  </p:childTnLst>
                                </p:cTn>
                              </p:par>
                              <p:par>
                                <p:cTn id="86" presetID="18" presetClass="entr" presetSubtype="3"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strips(upRight)">
                                      <p:cBhvr>
                                        <p:cTn id="88" dur="500"/>
                                        <p:tgtEl>
                                          <p:spTgt spid="30"/>
                                        </p:tgtEl>
                                      </p:cBhvr>
                                    </p:animEffect>
                                  </p:childTnLst>
                                </p:cTn>
                              </p:par>
                            </p:childTnLst>
                          </p:cTn>
                        </p:par>
                        <p:par>
                          <p:cTn id="89" fill="hold">
                            <p:stCondLst>
                              <p:cond delay="5000"/>
                            </p:stCondLst>
                            <p:childTnLst>
                              <p:par>
                                <p:cTn id="90" presetID="12" presetClass="entr" presetSubtype="2" fill="hold" grpId="0" nodeType="afterEffect">
                                  <p:stCondLst>
                                    <p:cond delay="0"/>
                                  </p:stCondLst>
                                  <p:childTnLst>
                                    <p:set>
                                      <p:cBhvr>
                                        <p:cTn id="91" dur="1" fill="hold">
                                          <p:stCondLst>
                                            <p:cond delay="0"/>
                                          </p:stCondLst>
                                        </p:cTn>
                                        <p:tgtEl>
                                          <p:spTgt spid="31"/>
                                        </p:tgtEl>
                                        <p:attrNameLst>
                                          <p:attrName>style.visibility</p:attrName>
                                        </p:attrNameLst>
                                      </p:cBhvr>
                                      <p:to>
                                        <p:strVal val="visible"/>
                                      </p:to>
                                    </p:set>
                                    <p:anim calcmode="lin" valueType="num">
                                      <p:cBhvr additive="base">
                                        <p:cTn id="92" dur="500"/>
                                        <p:tgtEl>
                                          <p:spTgt spid="31"/>
                                        </p:tgtEl>
                                        <p:attrNameLst>
                                          <p:attrName>ppt_x</p:attrName>
                                        </p:attrNameLst>
                                      </p:cBhvr>
                                      <p:tavLst>
                                        <p:tav tm="0">
                                          <p:val>
                                            <p:strVal val="#ppt_x+#ppt_w*1.125000"/>
                                          </p:val>
                                        </p:tav>
                                        <p:tav tm="100000">
                                          <p:val>
                                            <p:strVal val="#ppt_x"/>
                                          </p:val>
                                        </p:tav>
                                      </p:tavLst>
                                    </p:anim>
                                    <p:animEffect transition="in" filter="wipe(left)">
                                      <p:cBhvr>
                                        <p:cTn id="93" dur="500"/>
                                        <p:tgtEl>
                                          <p:spTgt spid="31"/>
                                        </p:tgtEl>
                                      </p:cBhvr>
                                    </p:animEffect>
                                  </p:childTnLst>
                                </p:cTn>
                              </p:par>
                              <p:par>
                                <p:cTn id="94" presetID="18" presetClass="entr" presetSubtype="3"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strips(upRight)">
                                      <p:cBhvr>
                                        <p:cTn id="96" dur="500"/>
                                        <p:tgtEl>
                                          <p:spTgt spid="32"/>
                                        </p:tgtEl>
                                      </p:cBhvr>
                                    </p:animEffect>
                                  </p:childTnLst>
                                </p:cTn>
                              </p:par>
                            </p:childTnLst>
                          </p:cTn>
                        </p:par>
                        <p:par>
                          <p:cTn id="97" fill="hold">
                            <p:stCondLst>
                              <p:cond delay="5500"/>
                            </p:stCondLst>
                            <p:childTnLst>
                              <p:par>
                                <p:cTn id="98" presetID="12" presetClass="entr" presetSubtype="2"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 calcmode="lin" valueType="num">
                                      <p:cBhvr additive="base">
                                        <p:cTn id="100" dur="500"/>
                                        <p:tgtEl>
                                          <p:spTgt spid="33"/>
                                        </p:tgtEl>
                                        <p:attrNameLst>
                                          <p:attrName>ppt_x</p:attrName>
                                        </p:attrNameLst>
                                      </p:cBhvr>
                                      <p:tavLst>
                                        <p:tav tm="0">
                                          <p:val>
                                            <p:strVal val="#ppt_x+#ppt_w*1.125000"/>
                                          </p:val>
                                        </p:tav>
                                        <p:tav tm="100000">
                                          <p:val>
                                            <p:strVal val="#ppt_x"/>
                                          </p:val>
                                        </p:tav>
                                      </p:tavLst>
                                    </p:anim>
                                    <p:animEffect transition="in" filter="wipe(left)">
                                      <p:cBhvr>
                                        <p:cTn id="101" dur="500"/>
                                        <p:tgtEl>
                                          <p:spTgt spid="33"/>
                                        </p:tgtEl>
                                      </p:cBhvr>
                                    </p:animEffect>
                                  </p:childTnLst>
                                </p:cTn>
                              </p:par>
                              <p:par>
                                <p:cTn id="102" presetID="18" presetClass="entr" presetSubtype="3"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strips(upRight)">
                                      <p:cBhvr>
                                        <p:cTn id="104" dur="500"/>
                                        <p:tgtEl>
                                          <p:spTgt spid="34"/>
                                        </p:tgtEl>
                                      </p:cBhvr>
                                    </p:animEffect>
                                  </p:childTnLst>
                                </p:cTn>
                              </p:par>
                            </p:childTnLst>
                          </p:cTn>
                        </p:par>
                        <p:par>
                          <p:cTn id="105" fill="hold">
                            <p:stCondLst>
                              <p:cond delay="6000"/>
                            </p:stCondLst>
                            <p:childTnLst>
                              <p:par>
                                <p:cTn id="106" presetID="21" presetClass="entr" presetSubtype="1" fill="hold" grpId="0" nodeType="afterEffect">
                                  <p:stCondLst>
                                    <p:cond delay="0"/>
                                  </p:stCondLst>
                                  <p:childTnLst>
                                    <p:set>
                                      <p:cBhvr>
                                        <p:cTn id="107" dur="1" fill="hold">
                                          <p:stCondLst>
                                            <p:cond delay="0"/>
                                          </p:stCondLst>
                                        </p:cTn>
                                        <p:tgtEl>
                                          <p:spTgt spid="10"/>
                                        </p:tgtEl>
                                        <p:attrNameLst>
                                          <p:attrName>style.visibility</p:attrName>
                                        </p:attrNameLst>
                                      </p:cBhvr>
                                      <p:to>
                                        <p:strVal val="visible"/>
                                      </p:to>
                                    </p:set>
                                    <p:animEffect transition="in" filter="wheel(1)">
                                      <p:cBhvr>
                                        <p:cTn id="108" dur="1000"/>
                                        <p:tgtEl>
                                          <p:spTgt spid="10"/>
                                        </p:tgtEl>
                                      </p:cBhvr>
                                    </p:animEffect>
                                  </p:childTnLst>
                                </p:cTn>
                              </p:par>
                            </p:childTnLst>
                          </p:cTn>
                        </p:par>
                        <p:par>
                          <p:cTn id="109" fill="hold">
                            <p:stCondLst>
                              <p:cond delay="7000"/>
                            </p:stCondLst>
                            <p:childTnLst>
                              <p:par>
                                <p:cTn id="110" presetID="22" presetClass="entr" presetSubtype="8" fill="hold"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left)">
                                      <p:cBhvr>
                                        <p:cTn id="1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p:bldP spid="18" grpId="0" bldLvl="0" animBg="1"/>
      <p:bldP spid="19" grpId="0" bldLvl="0" animBg="1"/>
      <p:bldP spid="20" grpId="0" bldLvl="0" animBg="1"/>
      <p:bldP spid="21" grpId="0" bldLvl="0" animBg="1"/>
      <p:bldP spid="22" grpId="0" bldLvl="0" animBg="1"/>
      <p:bldP spid="23" grpId="0" bldLvl="0" animBg="1"/>
      <p:bldP spid="24" grpId="0"/>
      <p:bldP spid="25" grpId="0"/>
      <p:bldP spid="26" grpId="0"/>
      <p:bldP spid="27" grpId="0"/>
      <p:bldP spid="28" grpId="0"/>
      <p:bldP spid="29" grpId="0"/>
      <p:bldP spid="30" grpId="0"/>
      <p:bldP spid="31" grpId="0"/>
      <p:bldP spid="32" grpId="0"/>
      <p:bldP spid="33" grpId="0"/>
      <p:bldP spid="34"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10"/>
          <p:cNvSpPr txBox="1">
            <a:spLocks noChangeArrowheads="1"/>
          </p:cNvSpPr>
          <p:nvPr/>
        </p:nvSpPr>
        <p:spPr bwMode="auto">
          <a:xfrm>
            <a:off x="1296066" y="278219"/>
            <a:ext cx="5159973" cy="461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8" tIns="45713" rIns="91428" bIns="4571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smtClean="0">
                <a:latin typeface="华文中宋" pitchFamily="2" charset="-122"/>
                <a:ea typeface="华文中宋" pitchFamily="2" charset="-122"/>
                <a:cs typeface="+mn-ea"/>
                <a:sym typeface="+mn-lt"/>
              </a:rPr>
              <a:t>安全生产宣传教育“七进”信息简报</a:t>
            </a:r>
            <a:endParaRPr lang="zh-CN" altLang="en-US" sz="2400" b="1" dirty="0">
              <a:latin typeface="华文中宋" pitchFamily="2" charset="-122"/>
              <a:ea typeface="华文中宋" pitchFamily="2" charset="-122"/>
              <a:cs typeface="+mn-ea"/>
              <a:sym typeface="+mn-lt"/>
            </a:endParaRPr>
          </a:p>
        </p:txBody>
      </p:sp>
      <p:cxnSp>
        <p:nvCxnSpPr>
          <p:cNvPr id="41" name="直接连接符 40"/>
          <p:cNvCxnSpPr/>
          <p:nvPr/>
        </p:nvCxnSpPr>
        <p:spPr>
          <a:xfrm>
            <a:off x="0" y="5157192"/>
            <a:ext cx="12177803" cy="0"/>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42" name="椭圆 41"/>
          <p:cNvSpPr/>
          <p:nvPr/>
        </p:nvSpPr>
        <p:spPr>
          <a:xfrm>
            <a:off x="2526707" y="5003499"/>
            <a:ext cx="313357" cy="313357"/>
          </a:xfrm>
          <a:prstGeom prst="ellipse">
            <a:avLst/>
          </a:prstGeom>
          <a:solidFill>
            <a:schemeClr val="bg1"/>
          </a:solidFill>
          <a:ln w="38100">
            <a:solidFill>
              <a:srgbClr val="FF000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44" name="任意多边形 43"/>
          <p:cNvSpPr/>
          <p:nvPr/>
        </p:nvSpPr>
        <p:spPr>
          <a:xfrm flipV="1">
            <a:off x="1767903" y="1078257"/>
            <a:ext cx="1775692" cy="3717068"/>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73" name="椭圆 72"/>
          <p:cNvSpPr/>
          <p:nvPr/>
        </p:nvSpPr>
        <p:spPr>
          <a:xfrm>
            <a:off x="4868711" y="5003499"/>
            <a:ext cx="313357" cy="313357"/>
          </a:xfrm>
          <a:prstGeom prst="ellipse">
            <a:avLst/>
          </a:prstGeom>
          <a:solidFill>
            <a:schemeClr val="bg1"/>
          </a:solidFill>
          <a:ln w="38100">
            <a:solidFill>
              <a:srgbClr val="FF000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74" name="椭圆 73"/>
          <p:cNvSpPr/>
          <p:nvPr/>
        </p:nvSpPr>
        <p:spPr>
          <a:xfrm>
            <a:off x="7210719" y="5003499"/>
            <a:ext cx="313357" cy="313357"/>
          </a:xfrm>
          <a:prstGeom prst="ellipse">
            <a:avLst/>
          </a:prstGeom>
          <a:solidFill>
            <a:schemeClr val="bg1"/>
          </a:solidFill>
          <a:ln w="38100">
            <a:solidFill>
              <a:srgbClr val="FF000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75" name="椭圆 74"/>
          <p:cNvSpPr/>
          <p:nvPr/>
        </p:nvSpPr>
        <p:spPr>
          <a:xfrm>
            <a:off x="9552728" y="5003499"/>
            <a:ext cx="313357" cy="313357"/>
          </a:xfrm>
          <a:prstGeom prst="ellipse">
            <a:avLst/>
          </a:prstGeom>
          <a:solidFill>
            <a:schemeClr val="bg1"/>
          </a:solidFill>
          <a:ln w="38100">
            <a:solidFill>
              <a:srgbClr val="FF000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76" name="文本框 16"/>
          <p:cNvSpPr txBox="1"/>
          <p:nvPr/>
        </p:nvSpPr>
        <p:spPr>
          <a:xfrm>
            <a:off x="1767903" y="5391591"/>
            <a:ext cx="1733251" cy="379335"/>
          </a:xfrm>
          <a:prstGeom prst="rect">
            <a:avLst/>
          </a:prstGeom>
          <a:noFill/>
        </p:spPr>
        <p:txBody>
          <a:bodyPr wrap="square" lIns="91440" tIns="45720" rIns="91440" bIns="45720" rtlCol="0">
            <a:spAutoFit/>
          </a:bodyPr>
          <a:lstStyle/>
          <a:p>
            <a:pPr algn="ctr"/>
            <a:r>
              <a:rPr lang="zh-CN" altLang="en-US" sz="1865" b="1" dirty="0" smtClean="0">
                <a:solidFill>
                  <a:srgbClr val="FF0000"/>
                </a:solidFill>
                <a:latin typeface="微软雅黑" panose="020B0503020204020204" pitchFamily="34" charset="-122"/>
                <a:ea typeface="微软雅黑" panose="020B0503020204020204" pitchFamily="34" charset="-122"/>
              </a:rPr>
              <a:t>第一期</a:t>
            </a:r>
            <a:endParaRPr lang="zh-CN" altLang="en-US" sz="1865" b="1" dirty="0">
              <a:solidFill>
                <a:srgbClr val="FF0000"/>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a:off x="4109910" y="1078257"/>
            <a:ext cx="1775692" cy="3717068"/>
            <a:chOff x="4109309" y="1847850"/>
            <a:chExt cx="1775692" cy="3717068"/>
          </a:xfrm>
        </p:grpSpPr>
        <p:sp>
          <p:nvSpPr>
            <p:cNvPr id="78" name="任意多边形 77"/>
            <p:cNvSpPr/>
            <p:nvPr/>
          </p:nvSpPr>
          <p:spPr>
            <a:xfrm flipV="1">
              <a:off x="4109309" y="1847850"/>
              <a:ext cx="1775692" cy="3717068"/>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80" name="矩形 79"/>
            <p:cNvSpPr/>
            <p:nvPr/>
          </p:nvSpPr>
          <p:spPr>
            <a:xfrm>
              <a:off x="4314399" y="2970714"/>
              <a:ext cx="1361696" cy="522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b="1" dirty="0">
                <a:solidFill>
                  <a:srgbClr val="FF0000"/>
                </a:solidFill>
                <a:latin typeface="微软雅黑" panose="020B0503020204020204" pitchFamily="34" charset="-122"/>
                <a:ea typeface="微软雅黑" panose="020B0503020204020204" pitchFamily="34" charset="-122"/>
              </a:endParaRPr>
            </a:p>
          </p:txBody>
        </p:sp>
        <p:sp>
          <p:nvSpPr>
            <p:cNvPr id="81" name="文本框 25"/>
            <p:cNvSpPr txBox="1"/>
            <p:nvPr/>
          </p:nvSpPr>
          <p:spPr>
            <a:xfrm>
              <a:off x="4314396" y="3553499"/>
              <a:ext cx="1361695" cy="1099185"/>
            </a:xfrm>
            <a:prstGeom prst="rect">
              <a:avLst/>
            </a:prstGeom>
            <a:noFill/>
          </p:spPr>
          <p:txBody>
            <a:bodyPr wrap="square" rtlCol="0">
              <a:spAutoFit/>
            </a:bodyPr>
            <a:lstStyle/>
            <a:p>
              <a:pPr>
                <a:lnSpc>
                  <a:spcPct val="150000"/>
                </a:lnSpc>
              </a:pPr>
              <a:r>
                <a:rPr lang="zh-CN" altLang="en-US" sz="1465"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sp>
          <p:nvSpPr>
            <p:cNvPr id="82" name="文本框 16"/>
            <p:cNvSpPr txBox="1"/>
            <p:nvPr/>
          </p:nvSpPr>
          <p:spPr>
            <a:xfrm>
              <a:off x="4499461" y="2193678"/>
              <a:ext cx="991563" cy="706755"/>
            </a:xfrm>
            <a:prstGeom prst="rect">
              <a:avLst/>
            </a:prstGeom>
            <a:noFill/>
          </p:spPr>
          <p:txBody>
            <a:bodyPr wrap="square" rtlCol="0">
              <a:spAutoFit/>
            </a:bodyPr>
            <a:lstStyle/>
            <a:p>
              <a:pPr algn="ctr"/>
              <a:r>
                <a:rPr lang="en-US" altLang="zh-CN" sz="4000" dirty="0">
                  <a:solidFill>
                    <a:schemeClr val="bg1"/>
                  </a:solidFill>
                  <a:latin typeface="+mj-lt"/>
                  <a:ea typeface="微软雅黑" panose="020B0503020204020204" pitchFamily="34" charset="-122"/>
                </a:rPr>
                <a:t>02</a:t>
              </a:r>
              <a:endParaRPr lang="zh-CN" altLang="en-US" sz="4000" dirty="0">
                <a:solidFill>
                  <a:schemeClr val="bg1"/>
                </a:solidFill>
                <a:latin typeface="+mj-lt"/>
                <a:ea typeface="微软雅黑" panose="020B0503020204020204" pitchFamily="34" charset="-122"/>
              </a:endParaRPr>
            </a:p>
          </p:txBody>
        </p:sp>
      </p:grpSp>
      <p:grpSp>
        <p:nvGrpSpPr>
          <p:cNvPr id="83" name="组合 82"/>
          <p:cNvGrpSpPr/>
          <p:nvPr/>
        </p:nvGrpSpPr>
        <p:grpSpPr>
          <a:xfrm>
            <a:off x="6469698" y="1078257"/>
            <a:ext cx="1775692" cy="3717068"/>
            <a:chOff x="6451317" y="1847850"/>
            <a:chExt cx="1775692" cy="3717068"/>
          </a:xfrm>
        </p:grpSpPr>
        <p:sp>
          <p:nvSpPr>
            <p:cNvPr id="84" name="任意多边形 83"/>
            <p:cNvSpPr/>
            <p:nvPr/>
          </p:nvSpPr>
          <p:spPr>
            <a:xfrm flipV="1">
              <a:off x="6451317" y="1847850"/>
              <a:ext cx="1775692" cy="3717068"/>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86" name="矩形 85"/>
            <p:cNvSpPr/>
            <p:nvPr/>
          </p:nvSpPr>
          <p:spPr>
            <a:xfrm>
              <a:off x="6656407" y="2970714"/>
              <a:ext cx="1361696" cy="522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b="1" dirty="0">
                <a:solidFill>
                  <a:srgbClr val="FF0000"/>
                </a:solidFill>
                <a:latin typeface="微软雅黑" panose="020B0503020204020204" pitchFamily="34" charset="-122"/>
                <a:ea typeface="微软雅黑" panose="020B0503020204020204" pitchFamily="34" charset="-122"/>
              </a:endParaRPr>
            </a:p>
          </p:txBody>
        </p:sp>
        <p:sp>
          <p:nvSpPr>
            <p:cNvPr id="87" name="文本框 32"/>
            <p:cNvSpPr txBox="1"/>
            <p:nvPr/>
          </p:nvSpPr>
          <p:spPr>
            <a:xfrm>
              <a:off x="6656404" y="3553499"/>
              <a:ext cx="1361695" cy="1099185"/>
            </a:xfrm>
            <a:prstGeom prst="rect">
              <a:avLst/>
            </a:prstGeom>
            <a:noFill/>
          </p:spPr>
          <p:txBody>
            <a:bodyPr wrap="square" rtlCol="0">
              <a:spAutoFit/>
            </a:bodyPr>
            <a:lstStyle/>
            <a:p>
              <a:pPr>
                <a:lnSpc>
                  <a:spcPct val="150000"/>
                </a:lnSpc>
              </a:pPr>
              <a:r>
                <a:rPr lang="zh-CN" altLang="en-US" sz="1465"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sp>
          <p:nvSpPr>
            <p:cNvPr id="88" name="文本框 16"/>
            <p:cNvSpPr txBox="1"/>
            <p:nvPr/>
          </p:nvSpPr>
          <p:spPr>
            <a:xfrm>
              <a:off x="6843381" y="2193678"/>
              <a:ext cx="991563" cy="706755"/>
            </a:xfrm>
            <a:prstGeom prst="rect">
              <a:avLst/>
            </a:prstGeom>
            <a:noFill/>
          </p:spPr>
          <p:txBody>
            <a:bodyPr wrap="square" rtlCol="0">
              <a:spAutoFit/>
            </a:bodyPr>
            <a:lstStyle/>
            <a:p>
              <a:pPr algn="ctr"/>
              <a:r>
                <a:rPr lang="en-US" altLang="zh-CN" sz="4000" dirty="0">
                  <a:solidFill>
                    <a:schemeClr val="bg1"/>
                  </a:solidFill>
                  <a:latin typeface="+mj-lt"/>
                  <a:ea typeface="微软雅黑" panose="020B0503020204020204" pitchFamily="34" charset="-122"/>
                </a:rPr>
                <a:t>03</a:t>
              </a:r>
              <a:endParaRPr lang="zh-CN" altLang="en-US" sz="4000" dirty="0">
                <a:solidFill>
                  <a:schemeClr val="bg1"/>
                </a:solidFill>
                <a:latin typeface="+mj-lt"/>
                <a:ea typeface="微软雅黑" panose="020B0503020204020204" pitchFamily="34" charset="-122"/>
              </a:endParaRPr>
            </a:p>
          </p:txBody>
        </p:sp>
      </p:grpSp>
      <p:grpSp>
        <p:nvGrpSpPr>
          <p:cNvPr id="89" name="组合 88"/>
          <p:cNvGrpSpPr/>
          <p:nvPr/>
        </p:nvGrpSpPr>
        <p:grpSpPr>
          <a:xfrm>
            <a:off x="8793924" y="1078257"/>
            <a:ext cx="1775692" cy="3717068"/>
            <a:chOff x="8793324" y="1847850"/>
            <a:chExt cx="1775692" cy="3717068"/>
          </a:xfrm>
        </p:grpSpPr>
        <p:sp>
          <p:nvSpPr>
            <p:cNvPr id="90" name="任意多边形 89"/>
            <p:cNvSpPr/>
            <p:nvPr/>
          </p:nvSpPr>
          <p:spPr>
            <a:xfrm flipV="1">
              <a:off x="8793324" y="1847850"/>
              <a:ext cx="1775692" cy="3717068"/>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92" name="矩形 91"/>
            <p:cNvSpPr/>
            <p:nvPr/>
          </p:nvSpPr>
          <p:spPr>
            <a:xfrm>
              <a:off x="8998414" y="2970714"/>
              <a:ext cx="1361696" cy="522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b="1" dirty="0">
                <a:solidFill>
                  <a:srgbClr val="FF0000"/>
                </a:solidFill>
                <a:latin typeface="微软雅黑" panose="020B0503020204020204" pitchFamily="34" charset="-122"/>
                <a:ea typeface="微软雅黑" panose="020B0503020204020204" pitchFamily="34" charset="-122"/>
              </a:endParaRPr>
            </a:p>
          </p:txBody>
        </p:sp>
        <p:sp>
          <p:nvSpPr>
            <p:cNvPr id="93" name="文本框 39"/>
            <p:cNvSpPr txBox="1"/>
            <p:nvPr/>
          </p:nvSpPr>
          <p:spPr>
            <a:xfrm>
              <a:off x="8998411" y="3553499"/>
              <a:ext cx="1361695" cy="1099185"/>
            </a:xfrm>
            <a:prstGeom prst="rect">
              <a:avLst/>
            </a:prstGeom>
            <a:noFill/>
          </p:spPr>
          <p:txBody>
            <a:bodyPr wrap="square" rtlCol="0">
              <a:spAutoFit/>
            </a:bodyPr>
            <a:lstStyle/>
            <a:p>
              <a:pPr>
                <a:lnSpc>
                  <a:spcPct val="150000"/>
                </a:lnSpc>
              </a:pPr>
              <a:r>
                <a:rPr lang="zh-CN" altLang="en-US" sz="1465"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sp>
          <p:nvSpPr>
            <p:cNvPr id="94" name="文本框 16"/>
            <p:cNvSpPr txBox="1"/>
            <p:nvPr/>
          </p:nvSpPr>
          <p:spPr>
            <a:xfrm>
              <a:off x="9185388" y="2193678"/>
              <a:ext cx="991563" cy="706755"/>
            </a:xfrm>
            <a:prstGeom prst="rect">
              <a:avLst/>
            </a:prstGeom>
            <a:noFill/>
          </p:spPr>
          <p:txBody>
            <a:bodyPr wrap="square" rtlCol="0">
              <a:spAutoFit/>
            </a:bodyPr>
            <a:lstStyle/>
            <a:p>
              <a:pPr algn="ctr"/>
              <a:r>
                <a:rPr lang="en-US" altLang="zh-CN" sz="4000" dirty="0">
                  <a:solidFill>
                    <a:schemeClr val="bg1"/>
                  </a:solidFill>
                  <a:latin typeface="+mj-lt"/>
                  <a:ea typeface="微软雅黑" panose="020B0503020204020204" pitchFamily="34" charset="-122"/>
                </a:rPr>
                <a:t>04</a:t>
              </a:r>
              <a:endParaRPr lang="zh-CN" altLang="en-US" sz="4000" dirty="0">
                <a:solidFill>
                  <a:schemeClr val="bg1"/>
                </a:solidFill>
                <a:latin typeface="+mj-lt"/>
                <a:ea typeface="微软雅黑" panose="020B0503020204020204" pitchFamily="34" charset="-122"/>
              </a:endParaRPr>
            </a:p>
          </p:txBody>
        </p:sp>
      </p:grpSp>
      <p:sp>
        <p:nvSpPr>
          <p:cNvPr id="95" name="文本框 16"/>
          <p:cNvSpPr txBox="1"/>
          <p:nvPr/>
        </p:nvSpPr>
        <p:spPr>
          <a:xfrm>
            <a:off x="4158763" y="5391591"/>
            <a:ext cx="1733251" cy="379335"/>
          </a:xfrm>
          <a:prstGeom prst="rect">
            <a:avLst/>
          </a:prstGeom>
          <a:noFill/>
        </p:spPr>
        <p:txBody>
          <a:bodyPr wrap="square" lIns="91440" tIns="45720" rIns="91440" bIns="45720" rtlCol="0">
            <a:spAutoFit/>
          </a:bodyPr>
          <a:lstStyle/>
          <a:p>
            <a:pPr algn="ctr"/>
            <a:r>
              <a:rPr lang="zh-CN" altLang="en-US" sz="1865" b="1" dirty="0" smtClean="0">
                <a:solidFill>
                  <a:srgbClr val="FF0000"/>
                </a:solidFill>
                <a:latin typeface="微软雅黑" panose="020B0503020204020204" pitchFamily="34" charset="-122"/>
                <a:ea typeface="微软雅黑" panose="020B0503020204020204" pitchFamily="34" charset="-122"/>
              </a:rPr>
              <a:t>第二期</a:t>
            </a:r>
            <a:endParaRPr lang="zh-CN" altLang="en-US" sz="1865" b="1" dirty="0">
              <a:solidFill>
                <a:srgbClr val="FF0000"/>
              </a:solidFill>
              <a:latin typeface="微软雅黑" panose="020B0503020204020204" pitchFamily="34" charset="-122"/>
              <a:ea typeface="微软雅黑" panose="020B0503020204020204" pitchFamily="34" charset="-122"/>
            </a:endParaRPr>
          </a:p>
        </p:txBody>
      </p:sp>
      <p:sp>
        <p:nvSpPr>
          <p:cNvPr id="96" name="文本框 16"/>
          <p:cNvSpPr txBox="1"/>
          <p:nvPr/>
        </p:nvSpPr>
        <p:spPr>
          <a:xfrm>
            <a:off x="6490276" y="5391591"/>
            <a:ext cx="1733251" cy="379335"/>
          </a:xfrm>
          <a:prstGeom prst="rect">
            <a:avLst/>
          </a:prstGeom>
          <a:noFill/>
        </p:spPr>
        <p:txBody>
          <a:bodyPr wrap="square" lIns="91440" tIns="45720" rIns="91440" bIns="45720" rtlCol="0">
            <a:spAutoFit/>
          </a:bodyPr>
          <a:lstStyle/>
          <a:p>
            <a:pPr algn="ctr"/>
            <a:r>
              <a:rPr lang="zh-CN" altLang="en-US" sz="1865" b="1" dirty="0" smtClean="0">
                <a:solidFill>
                  <a:srgbClr val="FF0000"/>
                </a:solidFill>
                <a:latin typeface="微软雅黑" panose="020B0503020204020204" pitchFamily="34" charset="-122"/>
                <a:ea typeface="微软雅黑" panose="020B0503020204020204" pitchFamily="34" charset="-122"/>
              </a:rPr>
              <a:t>第三期</a:t>
            </a:r>
            <a:endParaRPr lang="zh-CN" altLang="en-US" sz="1865" b="1" dirty="0">
              <a:solidFill>
                <a:srgbClr val="FF0000"/>
              </a:solidFill>
              <a:latin typeface="微软雅黑" panose="020B0503020204020204" pitchFamily="34" charset="-122"/>
              <a:ea typeface="微软雅黑" panose="020B0503020204020204" pitchFamily="34" charset="-122"/>
            </a:endParaRPr>
          </a:p>
        </p:txBody>
      </p:sp>
      <p:sp>
        <p:nvSpPr>
          <p:cNvPr id="97" name="文本框 16"/>
          <p:cNvSpPr txBox="1"/>
          <p:nvPr/>
        </p:nvSpPr>
        <p:spPr>
          <a:xfrm>
            <a:off x="8834194" y="5391591"/>
            <a:ext cx="1733251" cy="379335"/>
          </a:xfrm>
          <a:prstGeom prst="rect">
            <a:avLst/>
          </a:prstGeom>
          <a:noFill/>
        </p:spPr>
        <p:txBody>
          <a:bodyPr wrap="square" lIns="91440" tIns="45720" rIns="91440" bIns="45720" rtlCol="0">
            <a:spAutoFit/>
          </a:bodyPr>
          <a:lstStyle/>
          <a:p>
            <a:pPr algn="ctr"/>
            <a:r>
              <a:rPr lang="zh-CN" altLang="en-US" sz="1865" b="1" dirty="0" smtClean="0">
                <a:solidFill>
                  <a:srgbClr val="FF0000"/>
                </a:solidFill>
                <a:latin typeface="微软雅黑" panose="020B0503020204020204" pitchFamily="34" charset="-122"/>
                <a:ea typeface="微软雅黑" panose="020B0503020204020204" pitchFamily="34" charset="-122"/>
              </a:rPr>
              <a:t>第四期</a:t>
            </a:r>
            <a:endParaRPr lang="zh-CN" altLang="en-US" sz="1865" b="1" dirty="0">
              <a:solidFill>
                <a:srgbClr val="FF0000"/>
              </a:solidFill>
              <a:latin typeface="微软雅黑" panose="020B0503020204020204" pitchFamily="34" charset="-122"/>
              <a:ea typeface="微软雅黑" panose="020B0503020204020204" pitchFamily="34" charset="-122"/>
            </a:endParaRPr>
          </a:p>
        </p:txBody>
      </p:sp>
      <p:sp>
        <p:nvSpPr>
          <p:cNvPr id="5" name="矩形 4"/>
          <p:cNvSpPr/>
          <p:nvPr/>
        </p:nvSpPr>
        <p:spPr>
          <a:xfrm>
            <a:off x="-24130" y="6612890"/>
            <a:ext cx="12277725" cy="245110"/>
          </a:xfrm>
          <a:prstGeom prst="rect">
            <a:avLst/>
          </a:prstGeom>
          <a:gradFill>
            <a:gsLst>
              <a:gs pos="0">
                <a:srgbClr val="FFFF00"/>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p:nvPr/>
        </p:nvCxnSpPr>
        <p:spPr>
          <a:xfrm>
            <a:off x="0" y="764704"/>
            <a:ext cx="12177803" cy="0"/>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pic>
        <p:nvPicPr>
          <p:cNvPr id="38" name="图片 37" descr="819149460018274935.jpg"/>
          <p:cNvPicPr>
            <a:picLocks noChangeAspect="1"/>
          </p:cNvPicPr>
          <p:nvPr/>
        </p:nvPicPr>
        <p:blipFill>
          <a:blip r:embed="rId3" cstate="print"/>
          <a:stretch>
            <a:fillRect/>
          </a:stretch>
        </p:blipFill>
        <p:spPr>
          <a:xfrm>
            <a:off x="8904313" y="1340768"/>
            <a:ext cx="1584176" cy="2880320"/>
          </a:xfrm>
          <a:prstGeom prst="rect">
            <a:avLst/>
          </a:prstGeom>
        </p:spPr>
      </p:pic>
      <p:pic>
        <p:nvPicPr>
          <p:cNvPr id="51" name="图片 50" descr="908346786770674420.jpg"/>
          <p:cNvPicPr>
            <a:picLocks noChangeAspect="1"/>
          </p:cNvPicPr>
          <p:nvPr/>
        </p:nvPicPr>
        <p:blipFill>
          <a:blip r:embed="rId4" cstate="print"/>
          <a:stretch>
            <a:fillRect/>
          </a:stretch>
        </p:blipFill>
        <p:spPr>
          <a:xfrm>
            <a:off x="6600056" y="1340768"/>
            <a:ext cx="1512168" cy="2880320"/>
          </a:xfrm>
          <a:prstGeom prst="rect">
            <a:avLst/>
          </a:prstGeom>
        </p:spPr>
      </p:pic>
      <p:pic>
        <p:nvPicPr>
          <p:cNvPr id="53" name="图片 52" descr="721448134873280779.jpg"/>
          <p:cNvPicPr>
            <a:picLocks noChangeAspect="1"/>
          </p:cNvPicPr>
          <p:nvPr/>
        </p:nvPicPr>
        <p:blipFill>
          <a:blip r:embed="rId5" cstate="print"/>
          <a:stretch>
            <a:fillRect/>
          </a:stretch>
        </p:blipFill>
        <p:spPr>
          <a:xfrm>
            <a:off x="4295800" y="1412777"/>
            <a:ext cx="1440160" cy="2720740"/>
          </a:xfrm>
          <a:prstGeom prst="rect">
            <a:avLst/>
          </a:prstGeom>
        </p:spPr>
      </p:pic>
      <p:pic>
        <p:nvPicPr>
          <p:cNvPr id="54" name="图片 53" descr="793904407135428719.jpg"/>
          <p:cNvPicPr>
            <a:picLocks noChangeAspect="1"/>
          </p:cNvPicPr>
          <p:nvPr/>
        </p:nvPicPr>
        <p:blipFill>
          <a:blip r:embed="rId6" cstate="print"/>
          <a:stretch>
            <a:fillRect/>
          </a:stretch>
        </p:blipFill>
        <p:spPr>
          <a:xfrm>
            <a:off x="1919536" y="1428339"/>
            <a:ext cx="1512168" cy="2709452"/>
          </a:xfrm>
          <a:prstGeom prst="rect">
            <a:avLst/>
          </a:prstGeom>
        </p:spPr>
      </p:pic>
      <p:sp>
        <p:nvSpPr>
          <p:cNvPr id="35" name="矩形 34"/>
          <p:cNvSpPr/>
          <p:nvPr/>
        </p:nvSpPr>
        <p:spPr>
          <a:xfrm>
            <a:off x="1919536" y="1412776"/>
            <a:ext cx="1512168" cy="273630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8904312" y="1340768"/>
            <a:ext cx="1512168" cy="288032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6600056" y="1340768"/>
            <a:ext cx="1512168" cy="288032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4295800" y="1412776"/>
            <a:ext cx="1440160" cy="273630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250" fill="hold"/>
                                        <p:tgtEl>
                                          <p:spTgt spid="42"/>
                                        </p:tgtEl>
                                        <p:attrNameLst>
                                          <p:attrName>ppt_x</p:attrName>
                                        </p:attrNameLst>
                                      </p:cBhvr>
                                      <p:tavLst>
                                        <p:tav tm="0">
                                          <p:val>
                                            <p:strVal val="0-#ppt_w/2"/>
                                          </p:val>
                                        </p:tav>
                                        <p:tav tm="100000">
                                          <p:val>
                                            <p:strVal val="#ppt_x"/>
                                          </p:val>
                                        </p:tav>
                                      </p:tavLst>
                                    </p:anim>
                                    <p:anim calcmode="lin" valueType="num">
                                      <p:cBhvr additive="base">
                                        <p:cTn id="16" dur="250" fill="hold"/>
                                        <p:tgtEl>
                                          <p:spTgt spid="42"/>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73"/>
                                        </p:tgtEl>
                                        <p:attrNameLst>
                                          <p:attrName>style.visibility</p:attrName>
                                        </p:attrNameLst>
                                      </p:cBhvr>
                                      <p:to>
                                        <p:strVal val="visible"/>
                                      </p:to>
                                    </p:set>
                                    <p:anim calcmode="lin" valueType="num">
                                      <p:cBhvr additive="base">
                                        <p:cTn id="20" dur="250" fill="hold"/>
                                        <p:tgtEl>
                                          <p:spTgt spid="73"/>
                                        </p:tgtEl>
                                        <p:attrNameLst>
                                          <p:attrName>ppt_x</p:attrName>
                                        </p:attrNameLst>
                                      </p:cBhvr>
                                      <p:tavLst>
                                        <p:tav tm="0">
                                          <p:val>
                                            <p:strVal val="0-#ppt_w/2"/>
                                          </p:val>
                                        </p:tav>
                                        <p:tav tm="100000">
                                          <p:val>
                                            <p:strVal val="#ppt_x"/>
                                          </p:val>
                                        </p:tav>
                                      </p:tavLst>
                                    </p:anim>
                                    <p:anim calcmode="lin" valueType="num">
                                      <p:cBhvr additive="base">
                                        <p:cTn id="21" dur="250" fill="hold"/>
                                        <p:tgtEl>
                                          <p:spTgt spid="73"/>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250" fill="hold"/>
                                        <p:tgtEl>
                                          <p:spTgt spid="74"/>
                                        </p:tgtEl>
                                        <p:attrNameLst>
                                          <p:attrName>ppt_x</p:attrName>
                                        </p:attrNameLst>
                                      </p:cBhvr>
                                      <p:tavLst>
                                        <p:tav tm="0">
                                          <p:val>
                                            <p:strVal val="0-#ppt_w/2"/>
                                          </p:val>
                                        </p:tav>
                                        <p:tav tm="100000">
                                          <p:val>
                                            <p:strVal val="#ppt_x"/>
                                          </p:val>
                                        </p:tav>
                                      </p:tavLst>
                                    </p:anim>
                                    <p:anim calcmode="lin" valueType="num">
                                      <p:cBhvr additive="base">
                                        <p:cTn id="26" dur="250" fill="hold"/>
                                        <p:tgtEl>
                                          <p:spTgt spid="74"/>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2" presetClass="entr" presetSubtype="8"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additive="base">
                                        <p:cTn id="30" dur="250" fill="hold"/>
                                        <p:tgtEl>
                                          <p:spTgt spid="75"/>
                                        </p:tgtEl>
                                        <p:attrNameLst>
                                          <p:attrName>ppt_x</p:attrName>
                                        </p:attrNameLst>
                                      </p:cBhvr>
                                      <p:tavLst>
                                        <p:tav tm="0">
                                          <p:val>
                                            <p:strVal val="0-#ppt_w/2"/>
                                          </p:val>
                                        </p:tav>
                                        <p:tav tm="100000">
                                          <p:val>
                                            <p:strVal val="#ppt_x"/>
                                          </p:val>
                                        </p:tav>
                                      </p:tavLst>
                                    </p:anim>
                                    <p:anim calcmode="lin" valueType="num">
                                      <p:cBhvr additive="base">
                                        <p:cTn id="31" dur="250" fill="hold"/>
                                        <p:tgtEl>
                                          <p:spTgt spid="75"/>
                                        </p:tgtEl>
                                        <p:attrNameLst>
                                          <p:attrName>ppt_y</p:attrName>
                                        </p:attrNameLst>
                                      </p:cBhvr>
                                      <p:tavLst>
                                        <p:tav tm="0">
                                          <p:val>
                                            <p:strVal val="#ppt_y"/>
                                          </p:val>
                                        </p:tav>
                                        <p:tav tm="100000">
                                          <p:val>
                                            <p:strVal val="#ppt_y"/>
                                          </p:val>
                                        </p:tav>
                                      </p:tavLst>
                                    </p:anim>
                                  </p:childTnLst>
                                </p:cTn>
                              </p:par>
                              <p:par>
                                <p:cTn id="32" presetID="37" presetClass="entr" presetSubtype="0" fill="hold" nodeType="withEffect">
                                  <p:stCondLst>
                                    <p:cond delay="25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1000"/>
                                        <p:tgtEl>
                                          <p:spTgt spid="77"/>
                                        </p:tgtEl>
                                      </p:cBhvr>
                                    </p:animEffect>
                                    <p:anim calcmode="lin" valueType="num">
                                      <p:cBhvr>
                                        <p:cTn id="35" dur="1000" fill="hold"/>
                                        <p:tgtEl>
                                          <p:spTgt spid="77"/>
                                        </p:tgtEl>
                                        <p:attrNameLst>
                                          <p:attrName>ppt_x</p:attrName>
                                        </p:attrNameLst>
                                      </p:cBhvr>
                                      <p:tavLst>
                                        <p:tav tm="0">
                                          <p:val>
                                            <p:strVal val="#ppt_x"/>
                                          </p:val>
                                        </p:tav>
                                        <p:tav tm="100000">
                                          <p:val>
                                            <p:strVal val="#ppt_x"/>
                                          </p:val>
                                        </p:tav>
                                      </p:tavLst>
                                    </p:anim>
                                    <p:anim calcmode="lin" valueType="num">
                                      <p:cBhvr>
                                        <p:cTn id="36" dur="900" decel="100000" fill="hold"/>
                                        <p:tgtEl>
                                          <p:spTgt spid="7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77"/>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50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900" decel="100000" fill="hold"/>
                                        <p:tgtEl>
                                          <p:spTgt spid="83"/>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83"/>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750"/>
                                  </p:stCondLst>
                                  <p:childTnLst>
                                    <p:set>
                                      <p:cBhvr>
                                        <p:cTn id="45" dur="1" fill="hold">
                                          <p:stCondLst>
                                            <p:cond delay="0"/>
                                          </p:stCondLst>
                                        </p:cTn>
                                        <p:tgtEl>
                                          <p:spTgt spid="89"/>
                                        </p:tgtEl>
                                        <p:attrNameLst>
                                          <p:attrName>style.visibility</p:attrName>
                                        </p:attrNameLst>
                                      </p:cBhvr>
                                      <p:to>
                                        <p:strVal val="visible"/>
                                      </p:to>
                                    </p:set>
                                    <p:animEffect transition="in" filter="fade">
                                      <p:cBhvr>
                                        <p:cTn id="46" dur="1000"/>
                                        <p:tgtEl>
                                          <p:spTgt spid="89"/>
                                        </p:tgtEl>
                                      </p:cBhvr>
                                    </p:animEffect>
                                    <p:anim calcmode="lin" valueType="num">
                                      <p:cBhvr>
                                        <p:cTn id="47" dur="1000" fill="hold"/>
                                        <p:tgtEl>
                                          <p:spTgt spid="89"/>
                                        </p:tgtEl>
                                        <p:attrNameLst>
                                          <p:attrName>ppt_x</p:attrName>
                                        </p:attrNameLst>
                                      </p:cBhvr>
                                      <p:tavLst>
                                        <p:tav tm="0">
                                          <p:val>
                                            <p:strVal val="#ppt_x"/>
                                          </p:val>
                                        </p:tav>
                                        <p:tav tm="100000">
                                          <p:val>
                                            <p:strVal val="#ppt_x"/>
                                          </p:val>
                                        </p:tav>
                                      </p:tavLst>
                                    </p:anim>
                                    <p:anim calcmode="lin" valueType="num">
                                      <p:cBhvr>
                                        <p:cTn id="48" dur="900" decel="100000" fill="hold"/>
                                        <p:tgtEl>
                                          <p:spTgt spid="8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89"/>
                                        </p:tgtEl>
                                        <p:attrNameLst>
                                          <p:attrName>ppt_y</p:attrName>
                                        </p:attrNameLst>
                                      </p:cBhvr>
                                      <p:tavLst>
                                        <p:tav tm="0">
                                          <p:val>
                                            <p:strVal val="#ppt_y-.03"/>
                                          </p:val>
                                        </p:tav>
                                        <p:tav tm="100000">
                                          <p:val>
                                            <p:strVal val="#ppt_y"/>
                                          </p:val>
                                        </p:tav>
                                      </p:tavLst>
                                    </p:anim>
                                  </p:childTnLst>
                                </p:cTn>
                              </p:par>
                            </p:childTnLst>
                          </p:cTn>
                        </p:par>
                        <p:par>
                          <p:cTn id="50" fill="hold">
                            <p:stCondLst>
                              <p:cond delay="4000"/>
                            </p:stCondLst>
                            <p:childTnLst>
                              <p:par>
                                <p:cTn id="51" presetID="14" presetClass="entr" presetSubtype="10" fill="hold" grpId="0"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randombar(horizontal)">
                                      <p:cBhvr>
                                        <p:cTn id="53" dur="500"/>
                                        <p:tgtEl>
                                          <p:spTgt spid="76"/>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randombar(horizontal)">
                                      <p:cBhvr>
                                        <p:cTn id="56" dur="500"/>
                                        <p:tgtEl>
                                          <p:spTgt spid="95"/>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96"/>
                                        </p:tgtEl>
                                        <p:attrNameLst>
                                          <p:attrName>style.visibility</p:attrName>
                                        </p:attrNameLst>
                                      </p:cBhvr>
                                      <p:to>
                                        <p:strVal val="visible"/>
                                      </p:to>
                                    </p:set>
                                    <p:animEffect transition="in" filter="randombar(horizontal)">
                                      <p:cBhvr>
                                        <p:cTn id="59" dur="500"/>
                                        <p:tgtEl>
                                          <p:spTgt spid="96"/>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97"/>
                                        </p:tgtEl>
                                        <p:attrNameLst>
                                          <p:attrName>style.visibility</p:attrName>
                                        </p:attrNameLst>
                                      </p:cBhvr>
                                      <p:to>
                                        <p:strVal val="visible"/>
                                      </p:to>
                                    </p:set>
                                    <p:animEffect transition="in" filter="randombar(horizontal)">
                                      <p:cBhvr>
                                        <p:cTn id="62" dur="500"/>
                                        <p:tgtEl>
                                          <p:spTgt spid="97"/>
                                        </p:tgtEl>
                                      </p:cBhvr>
                                    </p:animEffect>
                                  </p:childTnLst>
                                </p:cTn>
                              </p:par>
                            </p:childTnLst>
                          </p:cTn>
                        </p:par>
                        <p:par>
                          <p:cTn id="63" fill="hold">
                            <p:stCondLst>
                              <p:cond delay="4500"/>
                            </p:stCondLst>
                            <p:childTnLst>
                              <p:par>
                                <p:cTn id="64" presetID="22" presetClass="entr" presetSubtype="8" fill="hold" nodeType="after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wipe(left)">
                                      <p:cBhvr>
                                        <p:cTn id="6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bldLvl="0" animBg="1"/>
      <p:bldP spid="73" grpId="0" bldLvl="0" animBg="1"/>
      <p:bldP spid="74" grpId="0" bldLvl="0" animBg="1"/>
      <p:bldP spid="75" grpId="0" bldLvl="0" animBg="1"/>
      <p:bldP spid="76" grpId="0"/>
      <p:bldP spid="95" grpId="0"/>
      <p:bldP spid="96" grpId="0"/>
      <p:bldP spid="9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Constantia"/>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a:spPr>
      <a:bodyPr rtlCol="0" anchor="ctr"/>
      <a:lstStyle>
        <a:defPPr algn="ctr">
          <a:defRPr sz="1865">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A000120150407A26KPBG</Template>
  <TotalTime>634</TotalTime>
  <Words>1855</Words>
  <Application>Microsoft Office PowerPoint</Application>
  <PresentationFormat>自定义</PresentationFormat>
  <Paragraphs>155</Paragraphs>
  <Slides>21</Slides>
  <Notes>21</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1068</dc:title>
  <dc:creator>Administrator</dc:creator>
  <cp:lastModifiedBy>zxf</cp:lastModifiedBy>
  <cp:revision>265</cp:revision>
  <dcterms:created xsi:type="dcterms:W3CDTF">2014-12-25T08:17:00Z</dcterms:created>
  <dcterms:modified xsi:type="dcterms:W3CDTF">2018-01-24T03:34:32Z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2052-10.1.0.6028</vt:lpwstr>
  </property>
</Properties>
</file>